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341" r:id="rId2"/>
    <p:sldId id="377" r:id="rId3"/>
    <p:sldId id="376" r:id="rId4"/>
    <p:sldId id="378" r:id="rId5"/>
    <p:sldId id="400" r:id="rId6"/>
    <p:sldId id="362" r:id="rId7"/>
    <p:sldId id="402" r:id="rId8"/>
    <p:sldId id="301" r:id="rId9"/>
    <p:sldId id="302" r:id="rId10"/>
    <p:sldId id="363" r:id="rId11"/>
    <p:sldId id="380" r:id="rId12"/>
    <p:sldId id="386" r:id="rId13"/>
    <p:sldId id="369" r:id="rId14"/>
    <p:sldId id="370" r:id="rId15"/>
    <p:sldId id="343" r:id="rId16"/>
    <p:sldId id="387" r:id="rId17"/>
    <p:sldId id="391" r:id="rId18"/>
    <p:sldId id="393" r:id="rId19"/>
    <p:sldId id="397" r:id="rId20"/>
    <p:sldId id="398" r:id="rId21"/>
    <p:sldId id="399" r:id="rId22"/>
    <p:sldId id="352" r:id="rId23"/>
    <p:sldId id="373" r:id="rId24"/>
    <p:sldId id="381" r:id="rId25"/>
    <p:sldId id="382" r:id="rId26"/>
    <p:sldId id="385" r:id="rId27"/>
    <p:sldId id="404" r:id="rId28"/>
    <p:sldId id="383" r:id="rId29"/>
    <p:sldId id="3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xwell Jones" initials="MJ" lastIdx="1" clrIdx="0">
    <p:extLst>
      <p:ext uri="{19B8F6BF-5375-455C-9EA6-DF929625EA0E}">
        <p15:presenceInfo xmlns:p15="http://schemas.microsoft.com/office/powerpoint/2012/main" userId="2c30696e11c0933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99FF"/>
    <a:srgbClr val="F6EBEF"/>
    <a:srgbClr val="880075"/>
    <a:srgbClr val="ED7D31"/>
    <a:srgbClr val="EEEEED"/>
    <a:srgbClr val="CCC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28" autoAdjust="0"/>
    <p:restoredTop sz="94660"/>
  </p:normalViewPr>
  <p:slideViewPr>
    <p:cSldViewPr snapToGrid="0">
      <p:cViewPr>
        <p:scale>
          <a:sx n="140" d="100"/>
          <a:sy n="140" d="100"/>
        </p:scale>
        <p:origin x="832" y="52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5F5666-08A5-4D00-95A1-895E866D49C1}" type="datetimeFigureOut">
              <a:rPr lang="en-US" smtClean="0"/>
              <a:t>12/2/24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8D5988-B41F-4DAF-8E82-2147687E14D3}" type="slidenum">
              <a:rPr lang="en-US" smtClean="0"/>
              <a:t>‹#›</a:t>
            </a:fld>
            <a:endParaRPr lang="en-US"/>
          </a:p>
        </p:txBody>
      </p:sp>
    </p:spTree>
    <p:extLst>
      <p:ext uri="{BB962C8B-B14F-4D97-AF65-F5344CB8AC3E}">
        <p14:creationId xmlns:p14="http://schemas.microsoft.com/office/powerpoint/2010/main" val="395830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Thanks for the introduction </a:t>
            </a:r>
            <a:r>
              <a:rPr lang="en-US" sz="1800" b="0" i="0" u="none" strike="noStrike" dirty="0" err="1">
                <a:solidFill>
                  <a:srgbClr val="000000"/>
                </a:solidFill>
                <a:effectLst/>
                <a:latin typeface="Arial" panose="020B0604020202020204" pitchFamily="34" charset="0"/>
              </a:rPr>
              <a:t>Kfir</a:t>
            </a:r>
            <a:r>
              <a:rPr lang="en-US" sz="1800" b="0" i="0" u="none" strike="noStrike" dirty="0">
                <a:solidFill>
                  <a:srgbClr val="000000"/>
                </a:solidFill>
                <a:effectLst/>
                <a:latin typeface="Arial" panose="020B0604020202020204" pitchFamily="34" charset="0"/>
              </a:rPr>
              <a:t>!</a:t>
            </a:r>
          </a:p>
          <a:p>
            <a:pPr rtl="0">
              <a:spcBef>
                <a:spcPts val="0"/>
              </a:spcBef>
              <a:spcAft>
                <a:spcPts val="0"/>
              </a:spcAft>
            </a:pPr>
            <a:r>
              <a:rPr lang="en-US" sz="1800" b="0" i="0" u="none" strike="noStrike" dirty="0">
                <a:solidFill>
                  <a:srgbClr val="000000"/>
                </a:solidFill>
                <a:effectLst/>
                <a:latin typeface="Arial" panose="020B0604020202020204" pitchFamily="34" charset="0"/>
              </a:rPr>
              <a:t>I'm Maxwell, and today I'll be presenting on Customizing Text-to-Image Models with a Single Image Pair. This work was conducted with Sheng-Yu, Nupur, David, and Jun-Yan from CMU and Northeastern. </a:t>
            </a:r>
            <a:endParaRPr lang="en-US" b="0" dirty="0">
              <a:effectLst/>
            </a:endParaRPr>
          </a:p>
        </p:txBody>
      </p:sp>
      <p:sp>
        <p:nvSpPr>
          <p:cNvPr id="4" name="Slide Number Placeholder 3"/>
          <p:cNvSpPr>
            <a:spLocks noGrp="1"/>
          </p:cNvSpPr>
          <p:nvPr>
            <p:ph type="sldNum" sz="quarter" idx="5"/>
          </p:nvPr>
        </p:nvSpPr>
        <p:spPr/>
        <p:txBody>
          <a:bodyPr/>
          <a:lstStyle/>
          <a:p>
            <a:fld id="{7A43A1CB-03CD-5248-A17E-16D37256CE75}" type="slidenum">
              <a:rPr lang="en-US" smtClean="0"/>
              <a:t>1</a:t>
            </a:fld>
            <a:endParaRPr lang="en-US"/>
          </a:p>
        </p:txBody>
      </p:sp>
    </p:spTree>
    <p:extLst>
      <p:ext uri="{BB962C8B-B14F-4D97-AF65-F5344CB8AC3E}">
        <p14:creationId xmlns:p14="http://schemas.microsoft.com/office/powerpoint/2010/main" val="4221212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our method learns the stylistic difference from this image pair during training, generating diverse results that respect the style! When generating images with the same noise seed as the pretrained model, our customized model outputs stylized versions of the pretrained outputs!</a:t>
            </a:r>
            <a:endParaRPr lang="en-US" b="0" dirty="0">
              <a:effectLst/>
            </a:endParaRPr>
          </a:p>
          <a:p>
            <a:br>
              <a:rPr lang="en-US" dirty="0"/>
            </a:br>
            <a:endParaRPr lang="en-US" baseline="-25000" dirty="0"/>
          </a:p>
        </p:txBody>
      </p:sp>
      <p:sp>
        <p:nvSpPr>
          <p:cNvPr id="4" name="Slide Number Placeholder 3"/>
          <p:cNvSpPr>
            <a:spLocks noGrp="1"/>
          </p:cNvSpPr>
          <p:nvPr>
            <p:ph type="sldNum" sz="quarter" idx="5"/>
          </p:nvPr>
        </p:nvSpPr>
        <p:spPr/>
        <p:txBody>
          <a:bodyPr/>
          <a:lstStyle/>
          <a:p>
            <a:fld id="{F4A51331-67B1-40E1-A35F-6D90CA2199F6}" type="slidenum">
              <a:rPr lang="en-US" smtClean="0"/>
              <a:t>10</a:t>
            </a:fld>
            <a:endParaRPr lang="en-US"/>
          </a:p>
        </p:txBody>
      </p:sp>
    </p:spTree>
    <p:extLst>
      <p:ext uri="{BB962C8B-B14F-4D97-AF65-F5344CB8AC3E}">
        <p14:creationId xmlns:p14="http://schemas.microsoft.com/office/powerpoint/2010/main" val="455086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deep dive into how our training and inference pipelines differ from standard techniques</a:t>
            </a:r>
          </a:p>
        </p:txBody>
      </p:sp>
      <p:sp>
        <p:nvSpPr>
          <p:cNvPr id="4" name="Slide Number Placeholder 3"/>
          <p:cNvSpPr>
            <a:spLocks noGrp="1"/>
          </p:cNvSpPr>
          <p:nvPr>
            <p:ph type="sldNum" sz="quarter" idx="5"/>
          </p:nvPr>
        </p:nvSpPr>
        <p:spPr/>
        <p:txBody>
          <a:bodyPr/>
          <a:lstStyle/>
          <a:p>
            <a:fld id="{8E8D5988-B41F-4DAF-8E82-2147687E14D3}" type="slidenum">
              <a:rPr lang="en-US" smtClean="0"/>
              <a:t>11</a:t>
            </a:fld>
            <a:endParaRPr lang="en-US"/>
          </a:p>
        </p:txBody>
      </p:sp>
    </p:spTree>
    <p:extLst>
      <p:ext uri="{BB962C8B-B14F-4D97-AF65-F5344CB8AC3E}">
        <p14:creationId xmlns:p14="http://schemas.microsoft.com/office/powerpoint/2010/main" val="4121544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3AF47-FE7E-9CB2-39EB-1F3C67721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6B428-541A-0C5D-DB43-D71DFB212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F24049-E714-2F63-CCB5-A87C3EBCF60A}"/>
              </a:ext>
            </a:extLst>
          </p:cNvPr>
          <p:cNvSpPr>
            <a:spLocks noGrp="1"/>
          </p:cNvSpPr>
          <p:nvPr>
            <p:ph type="body" idx="1"/>
          </p:nvPr>
        </p:nvSpPr>
        <p:spPr/>
        <p:txBody>
          <a:bodyPr/>
          <a:lstStyle/>
          <a:p>
            <a:r>
              <a:rPr lang="en-US" dirty="0"/>
              <a:t>During the standard customization step, our training image is first noised to some level t. Next, the noisy image is passed through the pretrained model with learnable weight updates. Instead of updating the original model weight layer, input features are passed through both the pretrained weights, and a set of learnable weight update matrices, with a bottleneck dimension that keeps the update low rank. these two updated features are then added for the final output</a:t>
            </a:r>
          </a:p>
        </p:txBody>
      </p:sp>
      <p:sp>
        <p:nvSpPr>
          <p:cNvPr id="4" name="Slide Number Placeholder 3">
            <a:extLst>
              <a:ext uri="{FF2B5EF4-FFF2-40B4-BE49-F238E27FC236}">
                <a16:creationId xmlns:a16="http://schemas.microsoft.com/office/drawing/2014/main" id="{AEF0271A-4CDA-C70D-4EF2-BDA50021F078}"/>
              </a:ext>
            </a:extLst>
          </p:cNvPr>
          <p:cNvSpPr>
            <a:spLocks noGrp="1"/>
          </p:cNvSpPr>
          <p:nvPr>
            <p:ph type="sldNum" sz="quarter" idx="5"/>
          </p:nvPr>
        </p:nvSpPr>
        <p:spPr/>
        <p:txBody>
          <a:bodyPr/>
          <a:lstStyle/>
          <a:p>
            <a:fld id="{8E8D5988-B41F-4DAF-8E82-2147687E14D3}" type="slidenum">
              <a:rPr lang="en-US" smtClean="0"/>
              <a:t>12</a:t>
            </a:fld>
            <a:endParaRPr lang="en-US"/>
          </a:p>
        </p:txBody>
      </p:sp>
    </p:spTree>
    <p:extLst>
      <p:ext uri="{BB962C8B-B14F-4D97-AF65-F5344CB8AC3E}">
        <p14:creationId xmlns:p14="http://schemas.microsoft.com/office/powerpoint/2010/main" val="3041743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denoising model outputs a noise prediction, and a loss function is applied between the noise prediction and true noise to the original image. Finally, this loss is used to update the trainable low rank adapters. </a:t>
            </a:r>
          </a:p>
          <a:p>
            <a:endParaRPr lang="en-US" dirty="0"/>
          </a:p>
        </p:txBody>
      </p:sp>
      <p:sp>
        <p:nvSpPr>
          <p:cNvPr id="4" name="Slide Number Placeholder 3"/>
          <p:cNvSpPr>
            <a:spLocks noGrp="1"/>
          </p:cNvSpPr>
          <p:nvPr>
            <p:ph type="sldNum" sz="quarter" idx="5"/>
          </p:nvPr>
        </p:nvSpPr>
        <p:spPr/>
        <p:txBody>
          <a:bodyPr/>
          <a:lstStyle/>
          <a:p>
            <a:fld id="{8E8D5988-B41F-4DAF-8E82-2147687E14D3}" type="slidenum">
              <a:rPr lang="en-US" smtClean="0"/>
              <a:t>13</a:t>
            </a:fld>
            <a:endParaRPr lang="en-US"/>
          </a:p>
        </p:txBody>
      </p:sp>
    </p:spTree>
    <p:extLst>
      <p:ext uri="{BB962C8B-B14F-4D97-AF65-F5344CB8AC3E}">
        <p14:creationId xmlns:p14="http://schemas.microsoft.com/office/powerpoint/2010/main" val="1591315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method, we add noise to both images. (slowly) Our key idea is to separate learning content and style into two different low rank updates. first, the content weight update is applied to predict noise for the content image. Then, both content and style weight updates are applied to predict noise for the style image (pause) the content weights help anchor the prediction to the content image, so the style weights only need to focus on learning the stylistic difference between the content and style images.</a:t>
            </a:r>
          </a:p>
          <a:p>
            <a:endParaRPr lang="en-US" dirty="0"/>
          </a:p>
          <a:p>
            <a:r>
              <a:rPr lang="en-US" dirty="0"/>
              <a:t> Losses are then computed, and the content weights and style weights are updated. Importantly, only the style weights are updated when predicting the styled image noise. Also, only the style weights will be used at test time.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E8D5988-B41F-4DAF-8E82-2147687E14D3}" type="slidenum">
              <a:rPr lang="en-US" smtClean="0"/>
              <a:t>14</a:t>
            </a:fld>
            <a:endParaRPr lang="en-US"/>
          </a:p>
        </p:txBody>
      </p:sp>
    </p:spTree>
    <p:extLst>
      <p:ext uri="{BB962C8B-B14F-4D97-AF65-F5344CB8AC3E}">
        <p14:creationId xmlns:p14="http://schemas.microsoft.com/office/powerpoint/2010/main" val="3656437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during inference, we note that using the same noise seed for both generation with a pretrained model and styled generation with only the style weights </a:t>
            </a:r>
            <a:r>
              <a:rPr lang="en-US" dirty="0" err="1"/>
              <a:t>yeild</a:t>
            </a:r>
            <a:r>
              <a:rPr lang="en-US" dirty="0"/>
              <a:t> stylized image pairs, showcasing the success of our method to only learn style in the style weight update.. </a:t>
            </a:r>
          </a:p>
        </p:txBody>
      </p:sp>
      <p:sp>
        <p:nvSpPr>
          <p:cNvPr id="4" name="Slide Number Placeholder 3"/>
          <p:cNvSpPr>
            <a:spLocks noGrp="1"/>
          </p:cNvSpPr>
          <p:nvPr>
            <p:ph type="sldNum" sz="quarter" idx="5"/>
          </p:nvPr>
        </p:nvSpPr>
        <p:spPr/>
        <p:txBody>
          <a:bodyPr/>
          <a:lstStyle/>
          <a:p>
            <a:fld id="{8E8D5988-B41F-4DAF-8E82-2147687E14D3}" type="slidenum">
              <a:rPr lang="en-US" smtClean="0"/>
              <a:t>15</a:t>
            </a:fld>
            <a:endParaRPr lang="en-US"/>
          </a:p>
        </p:txBody>
      </p:sp>
    </p:spTree>
    <p:extLst>
      <p:ext uri="{BB962C8B-B14F-4D97-AF65-F5344CB8AC3E}">
        <p14:creationId xmlns:p14="http://schemas.microsoft.com/office/powerpoint/2010/main" val="3933027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6BC00-0E79-B451-37B7-7EEB1BDDC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24617-5A8D-3FC2-4773-C46B0DEFFE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9F1593-A765-73CE-8216-53EDC09CDEB2}"/>
              </a:ext>
            </a:extLst>
          </p:cNvPr>
          <p:cNvSpPr>
            <a:spLocks noGrp="1"/>
          </p:cNvSpPr>
          <p:nvPr>
            <p:ph type="body" idx="1"/>
          </p:nvPr>
        </p:nvSpPr>
        <p:spPr/>
        <p:txBody>
          <a:bodyPr/>
          <a:lstStyle/>
          <a:p>
            <a:r>
              <a:rPr lang="en-US" dirty="0"/>
              <a:t>After training, a user may want to control the amount of style present in a generated image. Baseline methods modulate style by modulating the features produced by low rank adapters at every layer via an alpha weighting term. For instance, one may increase or decrease the alpha value to apply more style. </a:t>
            </a:r>
          </a:p>
          <a:p>
            <a:endParaRPr lang="en-US" dirty="0"/>
          </a:p>
          <a:p>
            <a:endParaRPr lang="en-US" dirty="0"/>
          </a:p>
          <a:p>
            <a:r>
              <a:rPr lang="en-US" dirty="0"/>
              <a:t>Given a trained model, setting alpha equal to 0 corresponds to not using the trained low rank adapters at all. modulating alpha from 0 to 1 applies style, but may change identity and pose from the initial generated image. In this example, the facial shape and pose of the woman changes as alpha changes</a:t>
            </a:r>
          </a:p>
        </p:txBody>
      </p:sp>
      <p:sp>
        <p:nvSpPr>
          <p:cNvPr id="4" name="Slide Number Placeholder 3">
            <a:extLst>
              <a:ext uri="{FF2B5EF4-FFF2-40B4-BE49-F238E27FC236}">
                <a16:creationId xmlns:a16="http://schemas.microsoft.com/office/drawing/2014/main" id="{CC63468A-7702-1B9F-B437-3BFE6FAF7E04}"/>
              </a:ext>
            </a:extLst>
          </p:cNvPr>
          <p:cNvSpPr>
            <a:spLocks noGrp="1"/>
          </p:cNvSpPr>
          <p:nvPr>
            <p:ph type="sldNum" sz="quarter" idx="5"/>
          </p:nvPr>
        </p:nvSpPr>
        <p:spPr/>
        <p:txBody>
          <a:bodyPr/>
          <a:lstStyle/>
          <a:p>
            <a:fld id="{8E8D5988-B41F-4DAF-8E82-2147687E14D3}" type="slidenum">
              <a:rPr lang="en-US" smtClean="0"/>
              <a:t>16</a:t>
            </a:fld>
            <a:endParaRPr lang="en-US"/>
          </a:p>
        </p:txBody>
      </p:sp>
    </p:spTree>
    <p:extLst>
      <p:ext uri="{BB962C8B-B14F-4D97-AF65-F5344CB8AC3E}">
        <p14:creationId xmlns:p14="http://schemas.microsoft.com/office/powerpoint/2010/main" val="1506181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E6FFC-EE3A-21B4-F933-F4D67FDC5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20F0DC-E16D-B42D-898B-7B86DFD0B5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5612DA-749E-D098-6F98-68CB70D435C1}"/>
              </a:ext>
            </a:extLst>
          </p:cNvPr>
          <p:cNvSpPr>
            <a:spLocks noGrp="1"/>
          </p:cNvSpPr>
          <p:nvPr>
            <p:ph type="body" idx="1"/>
          </p:nvPr>
        </p:nvSpPr>
        <p:spPr/>
        <p:txBody>
          <a:bodyPr/>
          <a:lstStyle/>
          <a:p>
            <a:r>
              <a:rPr lang="en-US" dirty="0"/>
              <a:t>We propose an updated method to apply style, taking insight from classifier free guidance. </a:t>
            </a:r>
          </a:p>
          <a:p>
            <a:endParaRPr lang="en-US" dirty="0"/>
          </a:p>
          <a:p>
            <a:r>
              <a:rPr lang="en-US" dirty="0"/>
              <a:t>In classifier free guidance with some noisy sample </a:t>
            </a:r>
            <a:r>
              <a:rPr lang="en-US" dirty="0" err="1"/>
              <a:t>x_t</a:t>
            </a:r>
            <a:r>
              <a:rPr lang="en-US" dirty="0"/>
              <a:t>, an unconditional noise prediction is generated, followed by a noise prediction conditioned on some text prompt </a:t>
            </a:r>
            <a:r>
              <a:rPr lang="en-US" dirty="0" err="1"/>
              <a:t>c_content</a:t>
            </a:r>
            <a:r>
              <a:rPr lang="en-US" dirty="0"/>
              <a:t>. </a:t>
            </a:r>
          </a:p>
          <a:p>
            <a:endParaRPr lang="en-US" dirty="0"/>
          </a:p>
          <a:p>
            <a:r>
              <a:rPr lang="en-US" dirty="0"/>
              <a:t>the unconditional noise prediction is added to the vector between the unconditional and conditional predictions, and this vector can be scaled to add varying amounts of guidance</a:t>
            </a:r>
          </a:p>
          <a:p>
            <a:endParaRPr lang="en-US" dirty="0"/>
          </a:p>
          <a:p>
            <a:endParaRPr lang="en-US" dirty="0"/>
          </a:p>
        </p:txBody>
      </p:sp>
      <p:sp>
        <p:nvSpPr>
          <p:cNvPr id="4" name="Slide Number Placeholder 3">
            <a:extLst>
              <a:ext uri="{FF2B5EF4-FFF2-40B4-BE49-F238E27FC236}">
                <a16:creationId xmlns:a16="http://schemas.microsoft.com/office/drawing/2014/main" id="{87996FE3-D319-7FCA-A52B-871E90925269}"/>
              </a:ext>
            </a:extLst>
          </p:cNvPr>
          <p:cNvSpPr>
            <a:spLocks noGrp="1"/>
          </p:cNvSpPr>
          <p:nvPr>
            <p:ph type="sldNum" sz="quarter" idx="5"/>
          </p:nvPr>
        </p:nvSpPr>
        <p:spPr/>
        <p:txBody>
          <a:bodyPr/>
          <a:lstStyle/>
          <a:p>
            <a:fld id="{8E8D5988-B41F-4DAF-8E82-2147687E14D3}" type="slidenum">
              <a:rPr lang="en-US" smtClean="0"/>
              <a:t>17</a:t>
            </a:fld>
            <a:endParaRPr lang="en-US"/>
          </a:p>
        </p:txBody>
      </p:sp>
    </p:spTree>
    <p:extLst>
      <p:ext uri="{BB962C8B-B14F-4D97-AF65-F5344CB8AC3E}">
        <p14:creationId xmlns:p14="http://schemas.microsoft.com/office/powerpoint/2010/main" val="3914629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CFE7C-09FB-1134-507F-AC85BF5A8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A2B4E3-85B8-AA05-5DB4-E4D4834CD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7A0B3D-895C-6302-F3DF-FF7E105754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unconditional noise prediction is added to the vector between the unconditional and conditional predictions, and this vector can be scaled to add varying amounts of guidance</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BAADE1D-FAFE-3301-3A23-6A32658F0495}"/>
              </a:ext>
            </a:extLst>
          </p:cNvPr>
          <p:cNvSpPr>
            <a:spLocks noGrp="1"/>
          </p:cNvSpPr>
          <p:nvPr>
            <p:ph type="sldNum" sz="quarter" idx="5"/>
          </p:nvPr>
        </p:nvSpPr>
        <p:spPr/>
        <p:txBody>
          <a:bodyPr/>
          <a:lstStyle/>
          <a:p>
            <a:fld id="{8E8D5988-B41F-4DAF-8E82-2147687E14D3}" type="slidenum">
              <a:rPr lang="en-US" smtClean="0"/>
              <a:t>18</a:t>
            </a:fld>
            <a:endParaRPr lang="en-US"/>
          </a:p>
        </p:txBody>
      </p:sp>
    </p:spTree>
    <p:extLst>
      <p:ext uri="{BB962C8B-B14F-4D97-AF65-F5344CB8AC3E}">
        <p14:creationId xmlns:p14="http://schemas.microsoft.com/office/powerpoint/2010/main" val="598436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2082B-99D3-0A74-868F-8AE833E678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378BA-D142-0F98-60FB-126F0891E6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1C05AD-F128-02D9-C72E-F3D3ECE39B46}"/>
              </a:ext>
            </a:extLst>
          </p:cNvPr>
          <p:cNvSpPr>
            <a:spLocks noGrp="1"/>
          </p:cNvSpPr>
          <p:nvPr>
            <p:ph type="body" idx="1"/>
          </p:nvPr>
        </p:nvSpPr>
        <p:spPr/>
        <p:txBody>
          <a:bodyPr/>
          <a:lstStyle/>
          <a:p>
            <a:r>
              <a:rPr lang="en-US" dirty="0"/>
              <a:t>lets call this noise prediction </a:t>
            </a:r>
            <a:r>
              <a:rPr lang="en-US" dirty="0" err="1"/>
              <a:t>epislon</a:t>
            </a:r>
            <a:r>
              <a:rPr lang="en-US" dirty="0"/>
              <a:t> </a:t>
            </a:r>
            <a:r>
              <a:rPr lang="en-US" dirty="0" err="1"/>
              <a:t>cfg</a:t>
            </a:r>
            <a:endParaRPr lang="en-US" dirty="0"/>
          </a:p>
          <a:p>
            <a:endParaRPr lang="en-US" dirty="0"/>
          </a:p>
          <a:p>
            <a:r>
              <a:rPr lang="en-US" dirty="0"/>
              <a:t>we consider the direction between the pretrained model with some original text prompt </a:t>
            </a:r>
            <a:r>
              <a:rPr lang="en-US" dirty="0" err="1"/>
              <a:t>c_content</a:t>
            </a:r>
            <a:r>
              <a:rPr lang="en-US" dirty="0"/>
              <a:t>, and our customized model </a:t>
            </a:r>
            <a:r>
              <a:rPr lang="en-US" dirty="0" err="1"/>
              <a:t>theta_style</a:t>
            </a:r>
            <a:r>
              <a:rPr lang="en-US" dirty="0"/>
              <a:t> with a style text prompt </a:t>
            </a:r>
            <a:r>
              <a:rPr lang="en-US" dirty="0" err="1"/>
              <a:t>c_style</a:t>
            </a:r>
            <a:r>
              <a:rPr lang="en-US" dirty="0"/>
              <a:t> (pause for arrow)</a:t>
            </a:r>
          </a:p>
        </p:txBody>
      </p:sp>
      <p:sp>
        <p:nvSpPr>
          <p:cNvPr id="4" name="Slide Number Placeholder 3">
            <a:extLst>
              <a:ext uri="{FF2B5EF4-FFF2-40B4-BE49-F238E27FC236}">
                <a16:creationId xmlns:a16="http://schemas.microsoft.com/office/drawing/2014/main" id="{1A4C040A-3EF8-472C-608D-62957B723EAD}"/>
              </a:ext>
            </a:extLst>
          </p:cNvPr>
          <p:cNvSpPr>
            <a:spLocks noGrp="1"/>
          </p:cNvSpPr>
          <p:nvPr>
            <p:ph type="sldNum" sz="quarter" idx="5"/>
          </p:nvPr>
        </p:nvSpPr>
        <p:spPr/>
        <p:txBody>
          <a:bodyPr/>
          <a:lstStyle/>
          <a:p>
            <a:fld id="{8E8D5988-B41F-4DAF-8E82-2147687E14D3}" type="slidenum">
              <a:rPr lang="en-US" smtClean="0"/>
              <a:t>19</a:t>
            </a:fld>
            <a:endParaRPr lang="en-US"/>
          </a:p>
        </p:txBody>
      </p:sp>
    </p:spTree>
    <p:extLst>
      <p:ext uri="{BB962C8B-B14F-4D97-AF65-F5344CB8AC3E}">
        <p14:creationId xmlns:p14="http://schemas.microsoft.com/office/powerpoint/2010/main" val="2170715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Large Scale text-to-Image denoising models have shown great advances in image quality and coverage. </a:t>
            </a:r>
          </a:p>
          <a:p>
            <a:endParaRPr lang="en-US" dirty="0"/>
          </a:p>
          <a:p>
            <a:r>
              <a:rPr lang="en-US" dirty="0"/>
              <a:t>These models take in noise maps, along with a text caption, and iteratively denoise these noise maps into images. Here we see some nice, diverse dog images. </a:t>
            </a:r>
          </a:p>
        </p:txBody>
      </p:sp>
      <p:sp>
        <p:nvSpPr>
          <p:cNvPr id="4" name="Slide Number Placeholder 3"/>
          <p:cNvSpPr>
            <a:spLocks noGrp="1"/>
          </p:cNvSpPr>
          <p:nvPr>
            <p:ph type="sldNum" sz="quarter" idx="5"/>
          </p:nvPr>
        </p:nvSpPr>
        <p:spPr/>
        <p:txBody>
          <a:bodyPr/>
          <a:lstStyle/>
          <a:p>
            <a:fld id="{8E8D5988-B41F-4DAF-8E82-2147687E14D3}" type="slidenum">
              <a:rPr lang="en-US" smtClean="0"/>
              <a:t>2</a:t>
            </a:fld>
            <a:endParaRPr lang="en-US"/>
          </a:p>
        </p:txBody>
      </p:sp>
    </p:spTree>
    <p:extLst>
      <p:ext uri="{BB962C8B-B14F-4D97-AF65-F5344CB8AC3E}">
        <p14:creationId xmlns:p14="http://schemas.microsoft.com/office/powerpoint/2010/main" val="3624879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E4773-A8D9-A66E-D21E-8722A2652B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93F51D-5702-22B6-6E8A-F2DD077CC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E5AFE-02E9-8DC2-EE99-70CA2774FC4C}"/>
              </a:ext>
            </a:extLst>
          </p:cNvPr>
          <p:cNvSpPr>
            <a:spLocks noGrp="1"/>
          </p:cNvSpPr>
          <p:nvPr>
            <p:ph type="body" idx="1"/>
          </p:nvPr>
        </p:nvSpPr>
        <p:spPr/>
        <p:txBody>
          <a:bodyPr/>
          <a:lstStyle/>
          <a:p>
            <a:r>
              <a:rPr lang="en-US" dirty="0"/>
              <a:t>we add this direction to the pretrained classifier guidance prediction to achieve our final output.</a:t>
            </a:r>
          </a:p>
        </p:txBody>
      </p:sp>
      <p:sp>
        <p:nvSpPr>
          <p:cNvPr id="4" name="Slide Number Placeholder 3">
            <a:extLst>
              <a:ext uri="{FF2B5EF4-FFF2-40B4-BE49-F238E27FC236}">
                <a16:creationId xmlns:a16="http://schemas.microsoft.com/office/drawing/2014/main" id="{18CC9165-807D-FAB1-B2B0-22B7B2AE21BE}"/>
              </a:ext>
            </a:extLst>
          </p:cNvPr>
          <p:cNvSpPr>
            <a:spLocks noGrp="1"/>
          </p:cNvSpPr>
          <p:nvPr>
            <p:ph type="sldNum" sz="quarter" idx="5"/>
          </p:nvPr>
        </p:nvSpPr>
        <p:spPr/>
        <p:txBody>
          <a:bodyPr/>
          <a:lstStyle/>
          <a:p>
            <a:fld id="{8E8D5988-B41F-4DAF-8E82-2147687E14D3}" type="slidenum">
              <a:rPr lang="en-US" smtClean="0"/>
              <a:t>20</a:t>
            </a:fld>
            <a:endParaRPr lang="en-US"/>
          </a:p>
        </p:txBody>
      </p:sp>
    </p:spTree>
    <p:extLst>
      <p:ext uri="{BB962C8B-B14F-4D97-AF65-F5344CB8AC3E}">
        <p14:creationId xmlns:p14="http://schemas.microsoft.com/office/powerpoint/2010/main" val="1030975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1A8D0-2AE1-AC6A-A0E0-370D7B25C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35FC46-1596-E9D2-2386-5AB15F359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A63AF-B254-F023-F962-109ACC5F9E74}"/>
              </a:ext>
            </a:extLst>
          </p:cNvPr>
          <p:cNvSpPr>
            <a:spLocks noGrp="1"/>
          </p:cNvSpPr>
          <p:nvPr>
            <p:ph type="body" idx="1"/>
          </p:nvPr>
        </p:nvSpPr>
        <p:spPr/>
        <p:txBody>
          <a:bodyPr/>
          <a:lstStyle/>
          <a:p>
            <a:r>
              <a:rPr lang="en-US" dirty="0"/>
              <a:t>modulating the size of this additional term can cleanly add style while maintaining identity and pose. Notice how the </a:t>
            </a:r>
            <a:r>
              <a:rPr lang="en-US" dirty="0" err="1"/>
              <a:t>womans</a:t>
            </a:r>
            <a:r>
              <a:rPr lang="en-US" dirty="0"/>
              <a:t> pose and hair positioning stays the same as our style modulation increases</a:t>
            </a:r>
          </a:p>
          <a:p>
            <a:endParaRPr lang="en-US" dirty="0"/>
          </a:p>
          <a:p>
            <a:endParaRPr lang="en-US" dirty="0"/>
          </a:p>
        </p:txBody>
      </p:sp>
      <p:sp>
        <p:nvSpPr>
          <p:cNvPr id="4" name="Slide Number Placeholder 3">
            <a:extLst>
              <a:ext uri="{FF2B5EF4-FFF2-40B4-BE49-F238E27FC236}">
                <a16:creationId xmlns:a16="http://schemas.microsoft.com/office/drawing/2014/main" id="{AD0121D1-6000-5B6C-DDA7-7DD237C05DB4}"/>
              </a:ext>
            </a:extLst>
          </p:cNvPr>
          <p:cNvSpPr>
            <a:spLocks noGrp="1"/>
          </p:cNvSpPr>
          <p:nvPr>
            <p:ph type="sldNum" sz="quarter" idx="5"/>
          </p:nvPr>
        </p:nvSpPr>
        <p:spPr/>
        <p:txBody>
          <a:bodyPr/>
          <a:lstStyle/>
          <a:p>
            <a:fld id="{8E8D5988-B41F-4DAF-8E82-2147687E14D3}" type="slidenum">
              <a:rPr lang="en-US" smtClean="0"/>
              <a:t>21</a:t>
            </a:fld>
            <a:endParaRPr lang="en-US"/>
          </a:p>
        </p:txBody>
      </p:sp>
    </p:spTree>
    <p:extLst>
      <p:ext uri="{BB962C8B-B14F-4D97-AF65-F5344CB8AC3E}">
        <p14:creationId xmlns:p14="http://schemas.microsoft.com/office/powerpoint/2010/main" val="713756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compare our stylization control with the baseline method, and see that our method better </a:t>
            </a:r>
            <a:r>
              <a:rPr lang="en-US" dirty="0" err="1"/>
              <a:t>perserves</a:t>
            </a:r>
            <a:r>
              <a:rPr lang="en-US" dirty="0"/>
              <a:t> identity and pose while applying the painting style</a:t>
            </a:r>
          </a:p>
        </p:txBody>
      </p:sp>
      <p:sp>
        <p:nvSpPr>
          <p:cNvPr id="4" name="Slide Number Placeholder 3"/>
          <p:cNvSpPr>
            <a:spLocks noGrp="1"/>
          </p:cNvSpPr>
          <p:nvPr>
            <p:ph type="sldNum" sz="quarter" idx="5"/>
          </p:nvPr>
        </p:nvSpPr>
        <p:spPr/>
        <p:txBody>
          <a:bodyPr/>
          <a:lstStyle/>
          <a:p>
            <a:fld id="{8E8D5988-B41F-4DAF-8E82-2147687E14D3}" type="slidenum">
              <a:rPr lang="en-US" smtClean="0"/>
              <a:t>22</a:t>
            </a:fld>
            <a:endParaRPr lang="en-US"/>
          </a:p>
        </p:txBody>
      </p:sp>
    </p:spTree>
    <p:extLst>
      <p:ext uri="{BB962C8B-B14F-4D97-AF65-F5344CB8AC3E}">
        <p14:creationId xmlns:p14="http://schemas.microsoft.com/office/powerpoint/2010/main" val="3707486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another example of our method. In this example, the photo turns into a painting, and the mans lips turn a bright red shade. The Pretrained output is from the base denoising model, and our outputs generated from the same seeds correctly apply the style, and turns the subjects lips red. </a:t>
            </a:r>
          </a:p>
        </p:txBody>
      </p:sp>
      <p:sp>
        <p:nvSpPr>
          <p:cNvPr id="4" name="Slide Number Placeholder 3"/>
          <p:cNvSpPr>
            <a:spLocks noGrp="1"/>
          </p:cNvSpPr>
          <p:nvPr>
            <p:ph type="sldNum" sz="quarter" idx="5"/>
          </p:nvPr>
        </p:nvSpPr>
        <p:spPr/>
        <p:txBody>
          <a:bodyPr/>
          <a:lstStyle/>
          <a:p>
            <a:fld id="{8E8D5988-B41F-4DAF-8E82-2147687E14D3}" type="slidenum">
              <a:rPr lang="en-US" smtClean="0"/>
              <a:t>23</a:t>
            </a:fld>
            <a:endParaRPr lang="en-US"/>
          </a:p>
        </p:txBody>
      </p:sp>
    </p:spTree>
    <p:extLst>
      <p:ext uri="{BB962C8B-B14F-4D97-AF65-F5344CB8AC3E}">
        <p14:creationId xmlns:p14="http://schemas.microsoft.com/office/powerpoint/2010/main" val="4022419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look at some prior works. Prior optimization based methods only finetune on style images without considering image pairs, and encoder based methods condition only on stylized images when generating new images with the same style. We also show comparison with concurrent optimization based method Concepts Sliders which proses a different paired image training technique. </a:t>
            </a:r>
          </a:p>
          <a:p>
            <a:endParaRPr lang="en-US" dirty="0"/>
          </a:p>
        </p:txBody>
      </p:sp>
      <p:sp>
        <p:nvSpPr>
          <p:cNvPr id="4" name="Slide Number Placeholder 3"/>
          <p:cNvSpPr>
            <a:spLocks noGrp="1"/>
          </p:cNvSpPr>
          <p:nvPr>
            <p:ph type="sldNum" sz="quarter" idx="5"/>
          </p:nvPr>
        </p:nvSpPr>
        <p:spPr/>
        <p:txBody>
          <a:bodyPr/>
          <a:lstStyle/>
          <a:p>
            <a:fld id="{8E8D5988-B41F-4DAF-8E82-2147687E14D3}" type="slidenum">
              <a:rPr lang="en-US" smtClean="0"/>
              <a:t>24</a:t>
            </a:fld>
            <a:endParaRPr lang="en-US"/>
          </a:p>
        </p:txBody>
      </p:sp>
    </p:spTree>
    <p:extLst>
      <p:ext uri="{BB962C8B-B14F-4D97-AF65-F5344CB8AC3E}">
        <p14:creationId xmlns:p14="http://schemas.microsoft.com/office/powerpoint/2010/main" val="4235614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of our work, this time with the stylization being more subtle. Here, a </a:t>
            </a:r>
            <a:r>
              <a:rPr lang="en-US" dirty="0" err="1"/>
              <a:t>cartoonization</a:t>
            </a:r>
            <a:r>
              <a:rPr lang="en-US" dirty="0"/>
              <a:t> effect is added to the training content image. Looking at the pretrained model output, our method can accurately generate new images with the </a:t>
            </a:r>
            <a:r>
              <a:rPr lang="en-US" dirty="0" err="1"/>
              <a:t>cartoonization</a:t>
            </a:r>
            <a:r>
              <a:rPr lang="en-US" dirty="0"/>
              <a:t> effect without </a:t>
            </a:r>
            <a:r>
              <a:rPr lang="en-US" dirty="0" err="1"/>
              <a:t>overfittig</a:t>
            </a:r>
            <a:r>
              <a:rPr lang="en-US" dirty="0"/>
              <a:t> to the content image (pause). Our method also outperforms other optimization-based baselines. </a:t>
            </a:r>
          </a:p>
          <a:p>
            <a:endParaRPr lang="en-US" dirty="0"/>
          </a:p>
        </p:txBody>
      </p:sp>
      <p:sp>
        <p:nvSpPr>
          <p:cNvPr id="4" name="Slide Number Placeholder 3"/>
          <p:cNvSpPr>
            <a:spLocks noGrp="1"/>
          </p:cNvSpPr>
          <p:nvPr>
            <p:ph type="sldNum" sz="quarter" idx="5"/>
          </p:nvPr>
        </p:nvSpPr>
        <p:spPr/>
        <p:txBody>
          <a:bodyPr/>
          <a:lstStyle/>
          <a:p>
            <a:fld id="{8E8D5988-B41F-4DAF-8E82-2147687E14D3}" type="slidenum">
              <a:rPr lang="en-US" smtClean="0"/>
              <a:t>25</a:t>
            </a:fld>
            <a:endParaRPr lang="en-US"/>
          </a:p>
        </p:txBody>
      </p:sp>
    </p:spTree>
    <p:extLst>
      <p:ext uri="{BB962C8B-B14F-4D97-AF65-F5344CB8AC3E}">
        <p14:creationId xmlns:p14="http://schemas.microsoft.com/office/powerpoint/2010/main" val="1924630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our method outperforms encoder based methods, even when they are conditioned on the </a:t>
            </a:r>
            <a:r>
              <a:rPr lang="en-US" dirty="0" err="1"/>
              <a:t>edgemap</a:t>
            </a:r>
            <a:r>
              <a:rPr lang="en-US" dirty="0"/>
              <a:t> of the pretrained output images. </a:t>
            </a:r>
          </a:p>
        </p:txBody>
      </p:sp>
      <p:sp>
        <p:nvSpPr>
          <p:cNvPr id="4" name="Slide Number Placeholder 3"/>
          <p:cNvSpPr>
            <a:spLocks noGrp="1"/>
          </p:cNvSpPr>
          <p:nvPr>
            <p:ph type="sldNum" sz="quarter" idx="5"/>
          </p:nvPr>
        </p:nvSpPr>
        <p:spPr/>
        <p:txBody>
          <a:bodyPr/>
          <a:lstStyle/>
          <a:p>
            <a:fld id="{8E8D5988-B41F-4DAF-8E82-2147687E14D3}" type="slidenum">
              <a:rPr lang="en-US" smtClean="0"/>
              <a:t>26</a:t>
            </a:fld>
            <a:endParaRPr lang="en-US"/>
          </a:p>
        </p:txBody>
      </p:sp>
    </p:spTree>
    <p:extLst>
      <p:ext uri="{BB962C8B-B14F-4D97-AF65-F5344CB8AC3E}">
        <p14:creationId xmlns:p14="http://schemas.microsoft.com/office/powerpoint/2010/main" val="1450907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E22A6-63A4-5204-EBF5-DA5A472EE6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D1D1B-9FA4-D7B5-D484-95454652C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555A5-8665-3245-593F-BC70B221797D}"/>
              </a:ext>
            </a:extLst>
          </p:cNvPr>
          <p:cNvSpPr>
            <a:spLocks noGrp="1"/>
          </p:cNvSpPr>
          <p:nvPr>
            <p:ph type="body" idx="1"/>
          </p:nvPr>
        </p:nvSpPr>
        <p:spPr/>
        <p:txBody>
          <a:bodyPr/>
          <a:lstStyle/>
          <a:p>
            <a:r>
              <a:rPr lang="en-US" dirty="0"/>
              <a:t>Our method can also be used for real image editing. Given multiple Models trained with our method on different style pairs and a set of real images, we can  edit these real images to apply style. Notice how the content of each real image is preserved, while they take on the corresponding style from the training pairs</a:t>
            </a:r>
          </a:p>
        </p:txBody>
      </p:sp>
      <p:sp>
        <p:nvSpPr>
          <p:cNvPr id="4" name="Slide Number Placeholder 3">
            <a:extLst>
              <a:ext uri="{FF2B5EF4-FFF2-40B4-BE49-F238E27FC236}">
                <a16:creationId xmlns:a16="http://schemas.microsoft.com/office/drawing/2014/main" id="{FE4E541A-B9E3-B964-077B-1D250C97532D}"/>
              </a:ext>
            </a:extLst>
          </p:cNvPr>
          <p:cNvSpPr>
            <a:spLocks noGrp="1"/>
          </p:cNvSpPr>
          <p:nvPr>
            <p:ph type="sldNum" sz="quarter" idx="5"/>
          </p:nvPr>
        </p:nvSpPr>
        <p:spPr/>
        <p:txBody>
          <a:bodyPr/>
          <a:lstStyle/>
          <a:p>
            <a:fld id="{8E8D5988-B41F-4DAF-8E82-2147687E14D3}" type="slidenum">
              <a:rPr lang="en-US" smtClean="0"/>
              <a:t>27</a:t>
            </a:fld>
            <a:endParaRPr lang="en-US"/>
          </a:p>
        </p:txBody>
      </p:sp>
    </p:spTree>
    <p:extLst>
      <p:ext uri="{BB962C8B-B14F-4D97-AF65-F5344CB8AC3E}">
        <p14:creationId xmlns:p14="http://schemas.microsoft.com/office/powerpoint/2010/main" val="1145716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method also has limitations. It will not always generate paired style images from the same noise seed, and can change object pose or background compared to the pretrained output </a:t>
            </a:r>
          </a:p>
        </p:txBody>
      </p:sp>
      <p:sp>
        <p:nvSpPr>
          <p:cNvPr id="4" name="Slide Number Placeholder 3"/>
          <p:cNvSpPr>
            <a:spLocks noGrp="1"/>
          </p:cNvSpPr>
          <p:nvPr>
            <p:ph type="sldNum" sz="quarter" idx="5"/>
          </p:nvPr>
        </p:nvSpPr>
        <p:spPr/>
        <p:txBody>
          <a:bodyPr/>
          <a:lstStyle/>
          <a:p>
            <a:fld id="{8E8D5988-B41F-4DAF-8E82-2147687E14D3}" type="slidenum">
              <a:rPr lang="en-US" smtClean="0"/>
              <a:t>28</a:t>
            </a:fld>
            <a:endParaRPr lang="en-US"/>
          </a:p>
        </p:txBody>
      </p:sp>
    </p:spTree>
    <p:extLst>
      <p:ext uri="{BB962C8B-B14F-4D97-AF65-F5344CB8AC3E}">
        <p14:creationId xmlns:p14="http://schemas.microsoft.com/office/powerpoint/2010/main" val="813524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coming, and here's a QR code to our project page and links to our website and </a:t>
            </a:r>
            <a:r>
              <a:rPr lang="en-US" dirty="0" err="1"/>
              <a:t>github</a:t>
            </a:r>
            <a:endParaRPr lang="en-US" dirty="0"/>
          </a:p>
          <a:p>
            <a:endParaRPr lang="en-US" dirty="0"/>
          </a:p>
          <a:p>
            <a:r>
              <a:rPr lang="en-US" dirty="0"/>
              <a:t>Our </a:t>
            </a:r>
            <a:r>
              <a:rPr lang="en-US" dirty="0" err="1"/>
              <a:t>github</a:t>
            </a:r>
            <a:r>
              <a:rPr lang="en-US" dirty="0"/>
              <a:t> also </a:t>
            </a:r>
            <a:r>
              <a:rPr lang="en-US" dirty="0" err="1"/>
              <a:t>recetly</a:t>
            </a:r>
            <a:r>
              <a:rPr lang="en-US" dirty="0"/>
              <a:t> supports FLUX training, which is a new, bigger </a:t>
            </a:r>
            <a:r>
              <a:rPr lang="en-US" dirty="0" err="1"/>
              <a:t>denosing</a:t>
            </a:r>
            <a:r>
              <a:rPr lang="en-US" dirty="0"/>
              <a:t> generative model for text to image generation.</a:t>
            </a:r>
          </a:p>
        </p:txBody>
      </p:sp>
      <p:sp>
        <p:nvSpPr>
          <p:cNvPr id="4" name="Slide Number Placeholder 3"/>
          <p:cNvSpPr>
            <a:spLocks noGrp="1"/>
          </p:cNvSpPr>
          <p:nvPr>
            <p:ph type="sldNum" sz="quarter" idx="5"/>
          </p:nvPr>
        </p:nvSpPr>
        <p:spPr/>
        <p:txBody>
          <a:bodyPr/>
          <a:lstStyle/>
          <a:p>
            <a:fld id="{8E8D5988-B41F-4DAF-8E82-2147687E14D3}" type="slidenum">
              <a:rPr lang="en-US" smtClean="0"/>
              <a:t>29</a:t>
            </a:fld>
            <a:endParaRPr lang="en-US"/>
          </a:p>
        </p:txBody>
      </p:sp>
    </p:spTree>
    <p:extLst>
      <p:ext uri="{BB962C8B-B14F-4D97-AF65-F5344CB8AC3E}">
        <p14:creationId xmlns:p14="http://schemas.microsoft.com/office/powerpoint/2010/main" val="2690479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work has proposed customizing these models with a few images of a specific subject. After some finetuning, the updated text to image model can be used to generate the subject in new contexts. </a:t>
            </a:r>
          </a:p>
          <a:p>
            <a:endParaRPr lang="en-US" dirty="0"/>
          </a:p>
          <a:p>
            <a:r>
              <a:rPr lang="en-US" dirty="0"/>
              <a:t>This approach has been extended for learning style, where we finetune with as little as a single image, and generate new images in the style of the original image</a:t>
            </a:r>
          </a:p>
        </p:txBody>
      </p:sp>
      <p:sp>
        <p:nvSpPr>
          <p:cNvPr id="4" name="Slide Number Placeholder 3"/>
          <p:cNvSpPr>
            <a:spLocks noGrp="1"/>
          </p:cNvSpPr>
          <p:nvPr>
            <p:ph type="sldNum" sz="quarter" idx="5"/>
          </p:nvPr>
        </p:nvSpPr>
        <p:spPr/>
        <p:txBody>
          <a:bodyPr/>
          <a:lstStyle/>
          <a:p>
            <a:fld id="{8E8D5988-B41F-4DAF-8E82-2147687E14D3}" type="slidenum">
              <a:rPr lang="en-US" smtClean="0"/>
              <a:t>3</a:t>
            </a:fld>
            <a:endParaRPr lang="en-US"/>
          </a:p>
        </p:txBody>
      </p:sp>
    </p:spTree>
    <p:extLst>
      <p:ext uri="{BB962C8B-B14F-4D97-AF65-F5344CB8AC3E}">
        <p14:creationId xmlns:p14="http://schemas.microsoft.com/office/powerpoint/2010/main" val="2826596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stylization case, all stylized images have the brown tone of the building in the training example. With just the style image, it's unclear if the final images are overfitting, and we should probably investigate further</a:t>
            </a:r>
          </a:p>
          <a:p>
            <a:endParaRPr lang="en-US" dirty="0"/>
          </a:p>
        </p:txBody>
      </p:sp>
      <p:sp>
        <p:nvSpPr>
          <p:cNvPr id="4" name="Slide Number Placeholder 3"/>
          <p:cNvSpPr>
            <a:spLocks noGrp="1"/>
          </p:cNvSpPr>
          <p:nvPr>
            <p:ph type="sldNum" sz="quarter" idx="5"/>
          </p:nvPr>
        </p:nvSpPr>
        <p:spPr/>
        <p:txBody>
          <a:bodyPr/>
          <a:lstStyle/>
          <a:p>
            <a:fld id="{8E8D5988-B41F-4DAF-8E82-2147687E14D3}" type="slidenum">
              <a:rPr lang="en-US" smtClean="0"/>
              <a:t>4</a:t>
            </a:fld>
            <a:endParaRPr lang="en-US"/>
          </a:p>
        </p:txBody>
      </p:sp>
    </p:spTree>
    <p:extLst>
      <p:ext uri="{BB962C8B-B14F-4D97-AF65-F5344CB8AC3E}">
        <p14:creationId xmlns:p14="http://schemas.microsoft.com/office/powerpoint/2010/main" val="3275818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29D8A-EEB0-3AE5-9CAB-55B1BD1BA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947B54-38F8-B23C-CCAF-99CD9AAAC4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C3424-C648-32D8-CC38-19768320FC36}"/>
              </a:ext>
            </a:extLst>
          </p:cNvPr>
          <p:cNvSpPr>
            <a:spLocks noGrp="1"/>
          </p:cNvSpPr>
          <p:nvPr>
            <p:ph type="body" idx="1"/>
          </p:nvPr>
        </p:nvSpPr>
        <p:spPr/>
        <p:txBody>
          <a:bodyPr/>
          <a:lstStyle/>
          <a:p>
            <a:r>
              <a:rPr lang="en-US" dirty="0"/>
              <a:t>let's consider this stylized dog image. the Pretrained model can output diverse dogs, but after standard customization, the outputted dogs overfit to the head shape, ears, and collar of the training image, as well as the training image's green background</a:t>
            </a:r>
          </a:p>
        </p:txBody>
      </p:sp>
      <p:sp>
        <p:nvSpPr>
          <p:cNvPr id="4" name="Slide Number Placeholder 3">
            <a:extLst>
              <a:ext uri="{FF2B5EF4-FFF2-40B4-BE49-F238E27FC236}">
                <a16:creationId xmlns:a16="http://schemas.microsoft.com/office/drawing/2014/main" id="{196B21AB-4DE8-8DC5-AB53-87C48B8CCB2B}"/>
              </a:ext>
            </a:extLst>
          </p:cNvPr>
          <p:cNvSpPr>
            <a:spLocks noGrp="1"/>
          </p:cNvSpPr>
          <p:nvPr>
            <p:ph type="sldNum" sz="quarter" idx="5"/>
          </p:nvPr>
        </p:nvSpPr>
        <p:spPr/>
        <p:txBody>
          <a:bodyPr/>
          <a:lstStyle/>
          <a:p>
            <a:fld id="{8E8D5988-B41F-4DAF-8E82-2147687E14D3}" type="slidenum">
              <a:rPr lang="en-US" smtClean="0"/>
              <a:t>5</a:t>
            </a:fld>
            <a:endParaRPr lang="en-US"/>
          </a:p>
        </p:txBody>
      </p:sp>
    </p:spTree>
    <p:extLst>
      <p:ext uri="{BB962C8B-B14F-4D97-AF65-F5344CB8AC3E}">
        <p14:creationId xmlns:p14="http://schemas.microsoft.com/office/powerpoint/2010/main" val="981340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disambiguate between content and style, we propose learning from a pair of images - both with and without the stylization!</a:t>
            </a:r>
          </a:p>
        </p:txBody>
      </p:sp>
      <p:sp>
        <p:nvSpPr>
          <p:cNvPr id="4" name="Slide Number Placeholder 3"/>
          <p:cNvSpPr>
            <a:spLocks noGrp="1"/>
          </p:cNvSpPr>
          <p:nvPr>
            <p:ph type="sldNum" sz="quarter" idx="5"/>
          </p:nvPr>
        </p:nvSpPr>
        <p:spPr/>
        <p:txBody>
          <a:bodyPr/>
          <a:lstStyle/>
          <a:p>
            <a:fld id="{8E8D5988-B41F-4DAF-8E82-2147687E14D3}" type="slidenum">
              <a:rPr lang="en-US" smtClean="0"/>
              <a:t>6</a:t>
            </a:fld>
            <a:endParaRPr lang="en-US"/>
          </a:p>
        </p:txBody>
      </p:sp>
    </p:spTree>
    <p:extLst>
      <p:ext uri="{BB962C8B-B14F-4D97-AF65-F5344CB8AC3E}">
        <p14:creationId xmlns:p14="http://schemas.microsoft.com/office/powerpoint/2010/main" val="3245567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34D1D-B7B6-47CE-4B68-36955A41F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49A66-6D70-38E6-18EA-CBC331FFD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1E717-69E9-6759-6D87-3843EFE44539}"/>
              </a:ext>
            </a:extLst>
          </p:cNvPr>
          <p:cNvSpPr>
            <a:spLocks noGrp="1"/>
          </p:cNvSpPr>
          <p:nvPr>
            <p:ph type="body" idx="1"/>
          </p:nvPr>
        </p:nvSpPr>
        <p:spPr/>
        <p:txBody>
          <a:bodyPr/>
          <a:lstStyle/>
          <a:p>
            <a:r>
              <a:rPr lang="en-US" dirty="0"/>
              <a:t>we can now consider our stylization problem with an image pair instead of a single image</a:t>
            </a:r>
          </a:p>
        </p:txBody>
      </p:sp>
      <p:sp>
        <p:nvSpPr>
          <p:cNvPr id="4" name="Slide Number Placeholder 3">
            <a:extLst>
              <a:ext uri="{FF2B5EF4-FFF2-40B4-BE49-F238E27FC236}">
                <a16:creationId xmlns:a16="http://schemas.microsoft.com/office/drawing/2014/main" id="{4B7AB648-4E7A-F1BC-6F71-1DE8C4BDB611}"/>
              </a:ext>
            </a:extLst>
          </p:cNvPr>
          <p:cNvSpPr>
            <a:spLocks noGrp="1"/>
          </p:cNvSpPr>
          <p:nvPr>
            <p:ph type="sldNum" sz="quarter" idx="5"/>
          </p:nvPr>
        </p:nvSpPr>
        <p:spPr/>
        <p:txBody>
          <a:bodyPr/>
          <a:lstStyle/>
          <a:p>
            <a:fld id="{8E8D5988-B41F-4DAF-8E82-2147687E14D3}" type="slidenum">
              <a:rPr lang="en-US" smtClean="0"/>
              <a:t>7</a:t>
            </a:fld>
            <a:endParaRPr lang="en-US"/>
          </a:p>
        </p:txBody>
      </p:sp>
    </p:spTree>
    <p:extLst>
      <p:ext uri="{BB962C8B-B14F-4D97-AF65-F5344CB8AC3E}">
        <p14:creationId xmlns:p14="http://schemas.microsoft.com/office/powerpoint/2010/main" val="3007321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now consider our stylization problem with an image pair instead of a single image</a:t>
            </a:r>
          </a:p>
          <a:p>
            <a:endParaRPr lang="en-US" dirty="0"/>
          </a:p>
        </p:txBody>
      </p:sp>
      <p:sp>
        <p:nvSpPr>
          <p:cNvPr id="4" name="Slide Number Placeholder 3"/>
          <p:cNvSpPr>
            <a:spLocks noGrp="1"/>
          </p:cNvSpPr>
          <p:nvPr>
            <p:ph type="sldNum" sz="quarter" idx="5"/>
          </p:nvPr>
        </p:nvSpPr>
        <p:spPr/>
        <p:txBody>
          <a:bodyPr/>
          <a:lstStyle/>
          <a:p>
            <a:fld id="{F4A51331-67B1-40E1-A35F-6D90CA2199F6}" type="slidenum">
              <a:rPr lang="en-US" smtClean="0"/>
              <a:t>8</a:t>
            </a:fld>
            <a:endParaRPr lang="en-US"/>
          </a:p>
        </p:txBody>
      </p:sp>
    </p:spTree>
    <p:extLst>
      <p:ext uri="{BB962C8B-B14F-4D97-AF65-F5344CB8AC3E}">
        <p14:creationId xmlns:p14="http://schemas.microsoft.com/office/powerpoint/2010/main" val="856617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A51331-67B1-40E1-A35F-6D90CA2199F6}" type="slidenum">
              <a:rPr lang="en-US" smtClean="0"/>
              <a:t>9</a:t>
            </a:fld>
            <a:endParaRPr lang="en-US"/>
          </a:p>
        </p:txBody>
      </p:sp>
    </p:spTree>
    <p:extLst>
      <p:ext uri="{BB962C8B-B14F-4D97-AF65-F5344CB8AC3E}">
        <p14:creationId xmlns:p14="http://schemas.microsoft.com/office/powerpoint/2010/main" val="640101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D5D5-35AF-1EBD-CBBB-6F07F3496E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3DC9CD-0158-F394-F15D-9A7CD9706F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EB610D-783C-FE79-6D71-912F8A5071F1}"/>
              </a:ext>
            </a:extLst>
          </p:cNvPr>
          <p:cNvSpPr>
            <a:spLocks noGrp="1"/>
          </p:cNvSpPr>
          <p:nvPr>
            <p:ph type="dt" sz="half" idx="10"/>
          </p:nvPr>
        </p:nvSpPr>
        <p:spPr/>
        <p:txBody>
          <a:bodyPr/>
          <a:lstStyle/>
          <a:p>
            <a:fld id="{A4564DCF-5A07-5C45-B680-959C518BB7EF}" type="datetime1">
              <a:rPr lang="en-US" smtClean="0"/>
              <a:t>12/2/24</a:t>
            </a:fld>
            <a:endParaRPr lang="en-US"/>
          </a:p>
        </p:txBody>
      </p:sp>
      <p:sp>
        <p:nvSpPr>
          <p:cNvPr id="5" name="Footer Placeholder 4">
            <a:extLst>
              <a:ext uri="{FF2B5EF4-FFF2-40B4-BE49-F238E27FC236}">
                <a16:creationId xmlns:a16="http://schemas.microsoft.com/office/drawing/2014/main" id="{01DA60C7-B9BA-3353-C1A8-BD8A73469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8BF2-5CF9-A0D0-58F4-E5404F774536}"/>
              </a:ext>
            </a:extLst>
          </p:cNvPr>
          <p:cNvSpPr>
            <a:spLocks noGrp="1"/>
          </p:cNvSpPr>
          <p:nvPr>
            <p:ph type="sldNum" sz="quarter" idx="12"/>
          </p:nvPr>
        </p:nvSpPr>
        <p:spPr/>
        <p:txBody>
          <a:bodyPr/>
          <a:lstStyle/>
          <a:p>
            <a:fld id="{3264C1AE-DE44-4966-837A-438CCB5D2F67}" type="slidenum">
              <a:rPr lang="en-US" smtClean="0"/>
              <a:t>‹#›</a:t>
            </a:fld>
            <a:endParaRPr lang="en-US"/>
          </a:p>
        </p:txBody>
      </p:sp>
    </p:spTree>
    <p:extLst>
      <p:ext uri="{BB962C8B-B14F-4D97-AF65-F5344CB8AC3E}">
        <p14:creationId xmlns:p14="http://schemas.microsoft.com/office/powerpoint/2010/main" val="2634111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AE6F7-E664-195F-800A-ABFF50AAA4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822461-5DF1-C6A6-FB0A-1C6D81FA43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E5B2B-801A-898B-B754-211BE187DF35}"/>
              </a:ext>
            </a:extLst>
          </p:cNvPr>
          <p:cNvSpPr>
            <a:spLocks noGrp="1"/>
          </p:cNvSpPr>
          <p:nvPr>
            <p:ph type="dt" sz="half" idx="10"/>
          </p:nvPr>
        </p:nvSpPr>
        <p:spPr/>
        <p:txBody>
          <a:bodyPr/>
          <a:lstStyle/>
          <a:p>
            <a:fld id="{DC433EA3-8C84-DD4E-9170-49DBC17A16B9}" type="datetime1">
              <a:rPr lang="en-US" smtClean="0"/>
              <a:t>12/2/24</a:t>
            </a:fld>
            <a:endParaRPr lang="en-US"/>
          </a:p>
        </p:txBody>
      </p:sp>
      <p:sp>
        <p:nvSpPr>
          <p:cNvPr id="5" name="Footer Placeholder 4">
            <a:extLst>
              <a:ext uri="{FF2B5EF4-FFF2-40B4-BE49-F238E27FC236}">
                <a16:creationId xmlns:a16="http://schemas.microsoft.com/office/drawing/2014/main" id="{C803D4E9-CAC2-00A4-A09B-589EF4C9D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95216A-F8CF-C151-DCEE-1BCF7B53D06D}"/>
              </a:ext>
            </a:extLst>
          </p:cNvPr>
          <p:cNvSpPr>
            <a:spLocks noGrp="1"/>
          </p:cNvSpPr>
          <p:nvPr>
            <p:ph type="sldNum" sz="quarter" idx="12"/>
          </p:nvPr>
        </p:nvSpPr>
        <p:spPr/>
        <p:txBody>
          <a:bodyPr/>
          <a:lstStyle/>
          <a:p>
            <a:fld id="{3264C1AE-DE44-4966-837A-438CCB5D2F67}" type="slidenum">
              <a:rPr lang="en-US" smtClean="0"/>
              <a:t>‹#›</a:t>
            </a:fld>
            <a:endParaRPr lang="en-US"/>
          </a:p>
        </p:txBody>
      </p:sp>
    </p:spTree>
    <p:extLst>
      <p:ext uri="{BB962C8B-B14F-4D97-AF65-F5344CB8AC3E}">
        <p14:creationId xmlns:p14="http://schemas.microsoft.com/office/powerpoint/2010/main" val="11630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2C8622-904A-15DC-BD14-7D688D0EF2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E9EDCE-ECE0-F2B4-63E5-738997368F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5F688-3C84-4CDD-CF7F-AF87ADC31A7D}"/>
              </a:ext>
            </a:extLst>
          </p:cNvPr>
          <p:cNvSpPr>
            <a:spLocks noGrp="1"/>
          </p:cNvSpPr>
          <p:nvPr>
            <p:ph type="dt" sz="half" idx="10"/>
          </p:nvPr>
        </p:nvSpPr>
        <p:spPr/>
        <p:txBody>
          <a:bodyPr/>
          <a:lstStyle/>
          <a:p>
            <a:fld id="{1F7E5D3B-8D4B-A842-98BA-D1B9C5699D34}" type="datetime1">
              <a:rPr lang="en-US" smtClean="0"/>
              <a:t>12/2/24</a:t>
            </a:fld>
            <a:endParaRPr lang="en-US"/>
          </a:p>
        </p:txBody>
      </p:sp>
      <p:sp>
        <p:nvSpPr>
          <p:cNvPr id="5" name="Footer Placeholder 4">
            <a:extLst>
              <a:ext uri="{FF2B5EF4-FFF2-40B4-BE49-F238E27FC236}">
                <a16:creationId xmlns:a16="http://schemas.microsoft.com/office/drawing/2014/main" id="{01DAFD9B-C1F3-78EC-25B4-D8CE45272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36354-AFF1-DAD8-9319-621F1BD7A288}"/>
              </a:ext>
            </a:extLst>
          </p:cNvPr>
          <p:cNvSpPr>
            <a:spLocks noGrp="1"/>
          </p:cNvSpPr>
          <p:nvPr>
            <p:ph type="sldNum" sz="quarter" idx="12"/>
          </p:nvPr>
        </p:nvSpPr>
        <p:spPr/>
        <p:txBody>
          <a:bodyPr/>
          <a:lstStyle/>
          <a:p>
            <a:fld id="{3264C1AE-DE44-4966-837A-438CCB5D2F67}" type="slidenum">
              <a:rPr lang="en-US" smtClean="0"/>
              <a:t>‹#›</a:t>
            </a:fld>
            <a:endParaRPr lang="en-US"/>
          </a:p>
        </p:txBody>
      </p:sp>
    </p:spTree>
    <p:extLst>
      <p:ext uri="{BB962C8B-B14F-4D97-AF65-F5344CB8AC3E}">
        <p14:creationId xmlns:p14="http://schemas.microsoft.com/office/powerpoint/2010/main" val="4262496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6CA49-283B-DBD8-DC6F-548BF6B275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382DA6-2AD2-71EF-4223-CEE9FDA3E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C1FEAE-C068-8CA6-8336-4AB020E181A3}"/>
              </a:ext>
            </a:extLst>
          </p:cNvPr>
          <p:cNvSpPr>
            <a:spLocks noGrp="1"/>
          </p:cNvSpPr>
          <p:nvPr>
            <p:ph type="dt" sz="half" idx="10"/>
          </p:nvPr>
        </p:nvSpPr>
        <p:spPr/>
        <p:txBody>
          <a:bodyPr/>
          <a:lstStyle/>
          <a:p>
            <a:fld id="{4FD0D131-A1E9-8A4D-967C-0C965CD2343F}" type="datetime1">
              <a:rPr lang="en-US" smtClean="0"/>
              <a:t>12/2/24</a:t>
            </a:fld>
            <a:endParaRPr lang="en-US"/>
          </a:p>
        </p:txBody>
      </p:sp>
      <p:sp>
        <p:nvSpPr>
          <p:cNvPr id="5" name="Footer Placeholder 4">
            <a:extLst>
              <a:ext uri="{FF2B5EF4-FFF2-40B4-BE49-F238E27FC236}">
                <a16:creationId xmlns:a16="http://schemas.microsoft.com/office/drawing/2014/main" id="{DA73A745-461C-8377-F0F1-EB6977C21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5E996-4201-3287-7D80-BFB26BDF3B8D}"/>
              </a:ext>
            </a:extLst>
          </p:cNvPr>
          <p:cNvSpPr>
            <a:spLocks noGrp="1"/>
          </p:cNvSpPr>
          <p:nvPr>
            <p:ph type="sldNum" sz="quarter" idx="12"/>
          </p:nvPr>
        </p:nvSpPr>
        <p:spPr/>
        <p:txBody>
          <a:bodyPr/>
          <a:lstStyle/>
          <a:p>
            <a:fld id="{3264C1AE-DE44-4966-837A-438CCB5D2F67}" type="slidenum">
              <a:rPr lang="en-US" smtClean="0"/>
              <a:t>‹#›</a:t>
            </a:fld>
            <a:endParaRPr lang="en-US"/>
          </a:p>
        </p:txBody>
      </p:sp>
    </p:spTree>
    <p:extLst>
      <p:ext uri="{BB962C8B-B14F-4D97-AF65-F5344CB8AC3E}">
        <p14:creationId xmlns:p14="http://schemas.microsoft.com/office/powerpoint/2010/main" val="1386859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D7A5B-8057-B672-F27C-6BF472549021}"/>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641EC8-EF21-08A6-DBCA-F80E9C083BE8}"/>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5004AC-C8B0-55E7-6907-89EFD7FFB001}"/>
              </a:ext>
            </a:extLst>
          </p:cNvPr>
          <p:cNvSpPr>
            <a:spLocks noGrp="1"/>
          </p:cNvSpPr>
          <p:nvPr>
            <p:ph type="dt" sz="half" idx="10"/>
          </p:nvPr>
        </p:nvSpPr>
        <p:spPr/>
        <p:txBody>
          <a:bodyPr/>
          <a:lstStyle/>
          <a:p>
            <a:fld id="{09A597B9-6CD7-AA45-84C8-3095305EE2E1}" type="datetime1">
              <a:rPr lang="en-US" smtClean="0"/>
              <a:t>12/2/24</a:t>
            </a:fld>
            <a:endParaRPr lang="en-US"/>
          </a:p>
        </p:txBody>
      </p:sp>
      <p:sp>
        <p:nvSpPr>
          <p:cNvPr id="5" name="Footer Placeholder 4">
            <a:extLst>
              <a:ext uri="{FF2B5EF4-FFF2-40B4-BE49-F238E27FC236}">
                <a16:creationId xmlns:a16="http://schemas.microsoft.com/office/drawing/2014/main" id="{445E2128-EB8A-8A81-76BE-53FA5E0DA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D036CC-F46D-E910-7553-C2F77A189765}"/>
              </a:ext>
            </a:extLst>
          </p:cNvPr>
          <p:cNvSpPr>
            <a:spLocks noGrp="1"/>
          </p:cNvSpPr>
          <p:nvPr>
            <p:ph type="sldNum" sz="quarter" idx="12"/>
          </p:nvPr>
        </p:nvSpPr>
        <p:spPr/>
        <p:txBody>
          <a:bodyPr/>
          <a:lstStyle/>
          <a:p>
            <a:fld id="{3264C1AE-DE44-4966-837A-438CCB5D2F67}" type="slidenum">
              <a:rPr lang="en-US" smtClean="0"/>
              <a:t>‹#›</a:t>
            </a:fld>
            <a:endParaRPr lang="en-US"/>
          </a:p>
        </p:txBody>
      </p:sp>
    </p:spTree>
    <p:extLst>
      <p:ext uri="{BB962C8B-B14F-4D97-AF65-F5344CB8AC3E}">
        <p14:creationId xmlns:p14="http://schemas.microsoft.com/office/powerpoint/2010/main" val="2595700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5F5E-7A24-701F-487A-21F193F95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166E7F-B8B1-A4A2-BDAD-2C5838221E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C1646D-F8AF-21A3-D256-193A61EE5C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CAA4F8-0278-09B9-0E83-18E758556772}"/>
              </a:ext>
            </a:extLst>
          </p:cNvPr>
          <p:cNvSpPr>
            <a:spLocks noGrp="1"/>
          </p:cNvSpPr>
          <p:nvPr>
            <p:ph type="dt" sz="half" idx="10"/>
          </p:nvPr>
        </p:nvSpPr>
        <p:spPr/>
        <p:txBody>
          <a:bodyPr/>
          <a:lstStyle/>
          <a:p>
            <a:fld id="{115161BC-3778-B04F-8D53-3754F03C9383}" type="datetime1">
              <a:rPr lang="en-US" smtClean="0"/>
              <a:t>12/2/24</a:t>
            </a:fld>
            <a:endParaRPr lang="en-US"/>
          </a:p>
        </p:txBody>
      </p:sp>
      <p:sp>
        <p:nvSpPr>
          <p:cNvPr id="6" name="Footer Placeholder 5">
            <a:extLst>
              <a:ext uri="{FF2B5EF4-FFF2-40B4-BE49-F238E27FC236}">
                <a16:creationId xmlns:a16="http://schemas.microsoft.com/office/drawing/2014/main" id="{65A686BB-C2C9-D89A-4A8E-D6E2FD0FC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385-1AE8-8A4C-F367-27627B5AFC05}"/>
              </a:ext>
            </a:extLst>
          </p:cNvPr>
          <p:cNvSpPr>
            <a:spLocks noGrp="1"/>
          </p:cNvSpPr>
          <p:nvPr>
            <p:ph type="sldNum" sz="quarter" idx="12"/>
          </p:nvPr>
        </p:nvSpPr>
        <p:spPr/>
        <p:txBody>
          <a:bodyPr/>
          <a:lstStyle/>
          <a:p>
            <a:fld id="{3264C1AE-DE44-4966-837A-438CCB5D2F67}" type="slidenum">
              <a:rPr lang="en-US" smtClean="0"/>
              <a:t>‹#›</a:t>
            </a:fld>
            <a:endParaRPr lang="en-US"/>
          </a:p>
        </p:txBody>
      </p:sp>
    </p:spTree>
    <p:extLst>
      <p:ext uri="{BB962C8B-B14F-4D97-AF65-F5344CB8AC3E}">
        <p14:creationId xmlns:p14="http://schemas.microsoft.com/office/powerpoint/2010/main" val="734693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AE92B-F1FE-5E02-28BA-8F3E11947B0B}"/>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9DFD1A-5236-9F7B-07E7-18E73740D647}"/>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CF421-0A1C-8089-E6BE-9CCD2D49AA1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5ABEA0-7FA0-8E3A-948B-AC8640A33E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BB8FF-D426-C212-0CC3-97EF885F7A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CF9534-6A86-576F-94CF-9422BABE623A}"/>
              </a:ext>
            </a:extLst>
          </p:cNvPr>
          <p:cNvSpPr>
            <a:spLocks noGrp="1"/>
          </p:cNvSpPr>
          <p:nvPr>
            <p:ph type="dt" sz="half" idx="10"/>
          </p:nvPr>
        </p:nvSpPr>
        <p:spPr/>
        <p:txBody>
          <a:bodyPr/>
          <a:lstStyle/>
          <a:p>
            <a:fld id="{A335EA7A-8E56-3142-A924-4A6CFF0365E4}" type="datetime1">
              <a:rPr lang="en-US" smtClean="0"/>
              <a:t>12/2/24</a:t>
            </a:fld>
            <a:endParaRPr lang="en-US"/>
          </a:p>
        </p:txBody>
      </p:sp>
      <p:sp>
        <p:nvSpPr>
          <p:cNvPr id="8" name="Footer Placeholder 7">
            <a:extLst>
              <a:ext uri="{FF2B5EF4-FFF2-40B4-BE49-F238E27FC236}">
                <a16:creationId xmlns:a16="http://schemas.microsoft.com/office/drawing/2014/main" id="{B386E1F9-D68A-2A9C-6FE5-31BA9B8F44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4FD811-429B-65AC-E147-5CDBF0A9240B}"/>
              </a:ext>
            </a:extLst>
          </p:cNvPr>
          <p:cNvSpPr>
            <a:spLocks noGrp="1"/>
          </p:cNvSpPr>
          <p:nvPr>
            <p:ph type="sldNum" sz="quarter" idx="12"/>
          </p:nvPr>
        </p:nvSpPr>
        <p:spPr/>
        <p:txBody>
          <a:bodyPr/>
          <a:lstStyle/>
          <a:p>
            <a:fld id="{3264C1AE-DE44-4966-837A-438CCB5D2F67}" type="slidenum">
              <a:rPr lang="en-US" smtClean="0"/>
              <a:t>‹#›</a:t>
            </a:fld>
            <a:endParaRPr lang="en-US"/>
          </a:p>
        </p:txBody>
      </p:sp>
    </p:spTree>
    <p:extLst>
      <p:ext uri="{BB962C8B-B14F-4D97-AF65-F5344CB8AC3E}">
        <p14:creationId xmlns:p14="http://schemas.microsoft.com/office/powerpoint/2010/main" val="4110476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CE417-DEC4-E9B9-2D37-B08B65B2A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950470-EBBF-942D-B907-D00BF572049E}"/>
              </a:ext>
            </a:extLst>
          </p:cNvPr>
          <p:cNvSpPr>
            <a:spLocks noGrp="1"/>
          </p:cNvSpPr>
          <p:nvPr>
            <p:ph type="dt" sz="half" idx="10"/>
          </p:nvPr>
        </p:nvSpPr>
        <p:spPr/>
        <p:txBody>
          <a:bodyPr/>
          <a:lstStyle/>
          <a:p>
            <a:fld id="{28514C4A-1FF9-2446-9A4E-14B4142FEE22}" type="datetime1">
              <a:rPr lang="en-US" smtClean="0"/>
              <a:t>12/2/24</a:t>
            </a:fld>
            <a:endParaRPr lang="en-US"/>
          </a:p>
        </p:txBody>
      </p:sp>
      <p:sp>
        <p:nvSpPr>
          <p:cNvPr id="4" name="Footer Placeholder 3">
            <a:extLst>
              <a:ext uri="{FF2B5EF4-FFF2-40B4-BE49-F238E27FC236}">
                <a16:creationId xmlns:a16="http://schemas.microsoft.com/office/drawing/2014/main" id="{F6F56BFC-FABA-2972-5D79-6EDA4CFFD7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90D6D4-6942-31C2-276B-D7A5168C4B52}"/>
              </a:ext>
            </a:extLst>
          </p:cNvPr>
          <p:cNvSpPr>
            <a:spLocks noGrp="1"/>
          </p:cNvSpPr>
          <p:nvPr>
            <p:ph type="sldNum" sz="quarter" idx="12"/>
          </p:nvPr>
        </p:nvSpPr>
        <p:spPr/>
        <p:txBody>
          <a:bodyPr/>
          <a:lstStyle/>
          <a:p>
            <a:fld id="{3264C1AE-DE44-4966-837A-438CCB5D2F67}" type="slidenum">
              <a:rPr lang="en-US" smtClean="0"/>
              <a:t>‹#›</a:t>
            </a:fld>
            <a:endParaRPr lang="en-US"/>
          </a:p>
        </p:txBody>
      </p:sp>
    </p:spTree>
    <p:extLst>
      <p:ext uri="{BB962C8B-B14F-4D97-AF65-F5344CB8AC3E}">
        <p14:creationId xmlns:p14="http://schemas.microsoft.com/office/powerpoint/2010/main" val="327833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13F848-72D9-EFFC-E2F8-BE77925FE558}"/>
              </a:ext>
            </a:extLst>
          </p:cNvPr>
          <p:cNvSpPr>
            <a:spLocks noGrp="1"/>
          </p:cNvSpPr>
          <p:nvPr>
            <p:ph type="dt" sz="half" idx="10"/>
          </p:nvPr>
        </p:nvSpPr>
        <p:spPr/>
        <p:txBody>
          <a:bodyPr/>
          <a:lstStyle/>
          <a:p>
            <a:fld id="{A5BB7CFC-445B-3847-A9E0-86091CEEA66F}" type="datetime1">
              <a:rPr lang="en-US" smtClean="0"/>
              <a:t>12/2/24</a:t>
            </a:fld>
            <a:endParaRPr lang="en-US"/>
          </a:p>
        </p:txBody>
      </p:sp>
      <p:sp>
        <p:nvSpPr>
          <p:cNvPr id="3" name="Footer Placeholder 2">
            <a:extLst>
              <a:ext uri="{FF2B5EF4-FFF2-40B4-BE49-F238E27FC236}">
                <a16:creationId xmlns:a16="http://schemas.microsoft.com/office/drawing/2014/main" id="{27B3485C-89DF-898C-0F5B-DF6D5036F0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7AC9E6-FDC2-CC71-A763-8FD592354D5D}"/>
              </a:ext>
            </a:extLst>
          </p:cNvPr>
          <p:cNvSpPr>
            <a:spLocks noGrp="1"/>
          </p:cNvSpPr>
          <p:nvPr>
            <p:ph type="sldNum" sz="quarter" idx="12"/>
          </p:nvPr>
        </p:nvSpPr>
        <p:spPr/>
        <p:txBody>
          <a:bodyPr/>
          <a:lstStyle/>
          <a:p>
            <a:fld id="{3264C1AE-DE44-4966-837A-438CCB5D2F67}" type="slidenum">
              <a:rPr lang="en-US" smtClean="0"/>
              <a:t>‹#›</a:t>
            </a:fld>
            <a:endParaRPr lang="en-US"/>
          </a:p>
        </p:txBody>
      </p:sp>
    </p:spTree>
    <p:extLst>
      <p:ext uri="{BB962C8B-B14F-4D97-AF65-F5344CB8AC3E}">
        <p14:creationId xmlns:p14="http://schemas.microsoft.com/office/powerpoint/2010/main" val="812814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8A463-6CEF-3052-2406-F162C72F31C3}"/>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39B89-6443-593A-7E57-CA006B7A8F5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776F5-8F94-653B-7086-4FEA205DB287}"/>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027636-82F4-BE99-A49D-A3CC944BD752}"/>
              </a:ext>
            </a:extLst>
          </p:cNvPr>
          <p:cNvSpPr>
            <a:spLocks noGrp="1"/>
          </p:cNvSpPr>
          <p:nvPr>
            <p:ph type="dt" sz="half" idx="10"/>
          </p:nvPr>
        </p:nvSpPr>
        <p:spPr/>
        <p:txBody>
          <a:bodyPr/>
          <a:lstStyle/>
          <a:p>
            <a:fld id="{739F50F0-27E0-2A41-9F51-B7D5DE131F73}" type="datetime1">
              <a:rPr lang="en-US" smtClean="0"/>
              <a:t>12/2/24</a:t>
            </a:fld>
            <a:endParaRPr lang="en-US"/>
          </a:p>
        </p:txBody>
      </p:sp>
      <p:sp>
        <p:nvSpPr>
          <p:cNvPr id="6" name="Footer Placeholder 5">
            <a:extLst>
              <a:ext uri="{FF2B5EF4-FFF2-40B4-BE49-F238E27FC236}">
                <a16:creationId xmlns:a16="http://schemas.microsoft.com/office/drawing/2014/main" id="{50EE5BE1-7777-A0B9-6353-FAB3E9F5D8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DC15A-6522-09FF-0246-F761D41E831E}"/>
              </a:ext>
            </a:extLst>
          </p:cNvPr>
          <p:cNvSpPr>
            <a:spLocks noGrp="1"/>
          </p:cNvSpPr>
          <p:nvPr>
            <p:ph type="sldNum" sz="quarter" idx="12"/>
          </p:nvPr>
        </p:nvSpPr>
        <p:spPr/>
        <p:txBody>
          <a:bodyPr/>
          <a:lstStyle/>
          <a:p>
            <a:fld id="{3264C1AE-DE44-4966-837A-438CCB5D2F67}" type="slidenum">
              <a:rPr lang="en-US" smtClean="0"/>
              <a:t>‹#›</a:t>
            </a:fld>
            <a:endParaRPr lang="en-US"/>
          </a:p>
        </p:txBody>
      </p:sp>
    </p:spTree>
    <p:extLst>
      <p:ext uri="{BB962C8B-B14F-4D97-AF65-F5344CB8AC3E}">
        <p14:creationId xmlns:p14="http://schemas.microsoft.com/office/powerpoint/2010/main" val="452730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DB4C7-8DBE-CAE7-8B66-CC9F65495194}"/>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633C71-94CE-A772-7B6E-D3F73356E4CA}"/>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738BD9-14E0-E409-329D-C16BDBFBF846}"/>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221F9D-042E-D092-2EDA-B0D6BE75DB3E}"/>
              </a:ext>
            </a:extLst>
          </p:cNvPr>
          <p:cNvSpPr>
            <a:spLocks noGrp="1"/>
          </p:cNvSpPr>
          <p:nvPr>
            <p:ph type="dt" sz="half" idx="10"/>
          </p:nvPr>
        </p:nvSpPr>
        <p:spPr/>
        <p:txBody>
          <a:bodyPr/>
          <a:lstStyle/>
          <a:p>
            <a:fld id="{3F0DC8F3-8025-FC46-ADAA-BDFD9D3B986E}" type="datetime1">
              <a:rPr lang="en-US" smtClean="0"/>
              <a:t>12/2/24</a:t>
            </a:fld>
            <a:endParaRPr lang="en-US"/>
          </a:p>
        </p:txBody>
      </p:sp>
      <p:sp>
        <p:nvSpPr>
          <p:cNvPr id="6" name="Footer Placeholder 5">
            <a:extLst>
              <a:ext uri="{FF2B5EF4-FFF2-40B4-BE49-F238E27FC236}">
                <a16:creationId xmlns:a16="http://schemas.microsoft.com/office/drawing/2014/main" id="{DB43111A-5714-F16E-8EC2-D3905276BB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DE4E7-01C6-4724-2C6E-72A547EBB19F}"/>
              </a:ext>
            </a:extLst>
          </p:cNvPr>
          <p:cNvSpPr>
            <a:spLocks noGrp="1"/>
          </p:cNvSpPr>
          <p:nvPr>
            <p:ph type="sldNum" sz="quarter" idx="12"/>
          </p:nvPr>
        </p:nvSpPr>
        <p:spPr/>
        <p:txBody>
          <a:bodyPr/>
          <a:lstStyle/>
          <a:p>
            <a:fld id="{3264C1AE-DE44-4966-837A-438CCB5D2F67}" type="slidenum">
              <a:rPr lang="en-US" smtClean="0"/>
              <a:t>‹#›</a:t>
            </a:fld>
            <a:endParaRPr lang="en-US"/>
          </a:p>
        </p:txBody>
      </p:sp>
    </p:spTree>
    <p:extLst>
      <p:ext uri="{BB962C8B-B14F-4D97-AF65-F5344CB8AC3E}">
        <p14:creationId xmlns:p14="http://schemas.microsoft.com/office/powerpoint/2010/main" val="3700857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191BE6-E6AA-AD74-1998-A7FF94CA75F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AC18F8-0DCA-2FD7-6DB3-30317472F5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2BF3C-25D3-7E35-A40C-3B7D4191D53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ECB45-8DC2-3448-9113-D22B4555DBEC}" type="datetime1">
              <a:rPr lang="en-US" smtClean="0"/>
              <a:t>12/2/24</a:t>
            </a:fld>
            <a:endParaRPr lang="en-US"/>
          </a:p>
        </p:txBody>
      </p:sp>
      <p:sp>
        <p:nvSpPr>
          <p:cNvPr id="5" name="Footer Placeholder 4">
            <a:extLst>
              <a:ext uri="{FF2B5EF4-FFF2-40B4-BE49-F238E27FC236}">
                <a16:creationId xmlns:a16="http://schemas.microsoft.com/office/drawing/2014/main" id="{15EB4DFD-737B-4586-C92B-6DC2B31E46E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71C58F-6790-2EF7-D56E-2F16A107C4A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4C1AE-DE44-4966-837A-438CCB5D2F67}" type="slidenum">
              <a:rPr lang="en-US" smtClean="0"/>
              <a:t>‹#›</a:t>
            </a:fld>
            <a:endParaRPr lang="en-US"/>
          </a:p>
        </p:txBody>
      </p:sp>
    </p:spTree>
    <p:extLst>
      <p:ext uri="{BB962C8B-B14F-4D97-AF65-F5344CB8AC3E}">
        <p14:creationId xmlns:p14="http://schemas.microsoft.com/office/powerpoint/2010/main" val="2871279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png"/><Relationship Id="rId18" Type="http://schemas.openxmlformats.org/officeDocument/2006/relationships/image" Target="../media/image9.svg"/><Relationship Id="rId3" Type="http://schemas.openxmlformats.org/officeDocument/2006/relationships/audio" Target="../media/media10.m4a"/><Relationship Id="rId7" Type="http://schemas.openxmlformats.org/officeDocument/2006/relationships/image" Target="../media/image17.png"/><Relationship Id="rId12" Type="http://schemas.openxmlformats.org/officeDocument/2006/relationships/image" Target="../media/image15.png"/><Relationship Id="rId17" Type="http://schemas.openxmlformats.org/officeDocument/2006/relationships/image" Target="../media/image8.png"/><Relationship Id="rId2" Type="http://schemas.microsoft.com/office/2007/relationships/media" Target="../media/media10.m4a"/><Relationship Id="rId16" Type="http://schemas.openxmlformats.org/officeDocument/2006/relationships/image" Target="../media/image22.png"/><Relationship Id="rId1" Type="http://schemas.openxmlformats.org/officeDocument/2006/relationships/tags" Target="../tags/tag6.xml"/><Relationship Id="rId6" Type="http://schemas.openxmlformats.org/officeDocument/2006/relationships/image" Target="../media/image19.png"/><Relationship Id="rId11" Type="http://schemas.openxmlformats.org/officeDocument/2006/relationships/image" Target="../media/image14.png"/><Relationship Id="rId5" Type="http://schemas.openxmlformats.org/officeDocument/2006/relationships/notesSlide" Target="../notesSlides/notesSlide10.xml"/><Relationship Id="rId15" Type="http://schemas.openxmlformats.org/officeDocument/2006/relationships/image" Target="../media/image21.png"/><Relationship Id="rId10" Type="http://schemas.openxmlformats.org/officeDocument/2006/relationships/image" Target="../media/image5.png"/><Relationship Id="rId19"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6.pn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png"/><Relationship Id="rId3" Type="http://schemas.openxmlformats.org/officeDocument/2006/relationships/audio" Target="../media/media12.m4a"/><Relationship Id="rId7" Type="http://schemas.openxmlformats.org/officeDocument/2006/relationships/image" Target="../media/image4.png"/><Relationship Id="rId12" Type="http://schemas.openxmlformats.org/officeDocument/2006/relationships/image" Target="../media/image26.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notesSlide" Target="../notesSlides/notesSlide12.xml"/><Relationship Id="rId10" Type="http://schemas.openxmlformats.org/officeDocument/2006/relationships/image" Target="../media/image25.png"/><Relationship Id="rId4" Type="http://schemas.openxmlformats.org/officeDocument/2006/relationships/slideLayout" Target="../slideLayouts/slideLayout2.xml"/><Relationship Id="rId9" Type="http://schemas.openxmlformats.org/officeDocument/2006/relationships/image" Target="../media/image24.sv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4.m4a"/><Relationship Id="rId7" Type="http://schemas.openxmlformats.org/officeDocument/2006/relationships/image" Target="../media/image17.png"/><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audio" Target="../media/media15.m4a"/><Relationship Id="rId7" Type="http://schemas.openxmlformats.org/officeDocument/2006/relationships/image" Target="../media/image27.jpg"/><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notesSlide" Target="../notesSlides/notesSlide15.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2.png"/><Relationship Id="rId18" Type="http://schemas.openxmlformats.org/officeDocument/2006/relationships/image" Target="../media/image34.jpg"/><Relationship Id="rId3" Type="http://schemas.openxmlformats.org/officeDocument/2006/relationships/audio" Target="../media/media16.m4a"/><Relationship Id="rId7" Type="http://schemas.openxmlformats.org/officeDocument/2006/relationships/image" Target="../media/image30.png"/><Relationship Id="rId12" Type="http://schemas.openxmlformats.org/officeDocument/2006/relationships/image" Target="../media/image26.svg"/><Relationship Id="rId17" Type="http://schemas.openxmlformats.org/officeDocument/2006/relationships/image" Target="../media/image33.png"/><Relationship Id="rId2" Type="http://schemas.microsoft.com/office/2007/relationships/media" Target="../media/media16.m4a"/><Relationship Id="rId16" Type="http://schemas.openxmlformats.org/officeDocument/2006/relationships/image" Target="../media/image32.jpg"/><Relationship Id="rId20" Type="http://schemas.openxmlformats.org/officeDocument/2006/relationships/image" Target="../media/image3.png"/><Relationship Id="rId1" Type="http://schemas.openxmlformats.org/officeDocument/2006/relationships/tags" Target="../tags/tag11.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notesSlide" Target="../notesSlides/notesSlide16.xml"/><Relationship Id="rId15" Type="http://schemas.openxmlformats.org/officeDocument/2006/relationships/image" Target="../media/image310.png"/><Relationship Id="rId10" Type="http://schemas.openxmlformats.org/officeDocument/2006/relationships/image" Target="../media/image24.svg"/><Relationship Id="rId19" Type="http://schemas.openxmlformats.org/officeDocument/2006/relationships/image" Target="../media/image35.png"/><Relationship Id="rId4" Type="http://schemas.openxmlformats.org/officeDocument/2006/relationships/slideLayout" Target="../slideLayouts/slideLayout2.xml"/><Relationship Id="rId9" Type="http://schemas.openxmlformats.org/officeDocument/2006/relationships/image" Target="../media/image23.png"/><Relationship Id="rId1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7.m4a"/><Relationship Id="rId7" Type="http://schemas.openxmlformats.org/officeDocument/2006/relationships/image" Target="../media/image37.png"/><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image" Target="../media/image36.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media19.m4a"/><Relationship Id="rId7" Type="http://schemas.openxmlformats.org/officeDocument/2006/relationships/image" Target="../media/image40.png"/><Relationship Id="rId2" Type="http://schemas.microsoft.com/office/2007/relationships/media" Target="../media/media19.m4a"/><Relationship Id="rId1" Type="http://schemas.openxmlformats.org/officeDocument/2006/relationships/tags" Target="../tags/tag13.xml"/><Relationship Id="rId6" Type="http://schemas.openxmlformats.org/officeDocument/2006/relationships/image" Target="../media/image39.png"/><Relationship Id="rId5" Type="http://schemas.openxmlformats.org/officeDocument/2006/relationships/notesSlide" Target="../notesSlides/notesSlide19.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20.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21.m4a"/><Relationship Id="rId7" Type="http://schemas.openxmlformats.org/officeDocument/2006/relationships/image" Target="../media/image29.png"/><Relationship Id="rId12" Type="http://schemas.openxmlformats.org/officeDocument/2006/relationships/image" Target="../media/image3.png"/><Relationship Id="rId2" Type="http://schemas.microsoft.com/office/2007/relationships/media" Target="../media/media21.m4a"/><Relationship Id="rId1" Type="http://schemas.openxmlformats.org/officeDocument/2006/relationships/tags" Target="../tags/tag14.xml"/><Relationship Id="rId6" Type="http://schemas.openxmlformats.org/officeDocument/2006/relationships/image" Target="../media/image43.png"/><Relationship Id="rId11" Type="http://schemas.openxmlformats.org/officeDocument/2006/relationships/image" Target="../media/image18.png"/><Relationship Id="rId5" Type="http://schemas.openxmlformats.org/officeDocument/2006/relationships/notesSlide" Target="../notesSlides/notesSlide21.xml"/><Relationship Id="rId10" Type="http://schemas.openxmlformats.org/officeDocument/2006/relationships/image" Target="../media/image46.png"/><Relationship Id="rId4" Type="http://schemas.openxmlformats.org/officeDocument/2006/relationships/slideLayout" Target="../slideLayouts/slideLayout2.xml"/><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46.png"/><Relationship Id="rId12" Type="http://schemas.openxmlformats.org/officeDocument/2006/relationships/image" Target="../media/image34.jpg"/><Relationship Id="rId2" Type="http://schemas.openxmlformats.org/officeDocument/2006/relationships/audio" Target="../media/media22.m4a"/><Relationship Id="rId16" Type="http://schemas.openxmlformats.org/officeDocument/2006/relationships/image" Target="../media/image3.png"/><Relationship Id="rId1" Type="http://schemas.microsoft.com/office/2007/relationships/media" Target="../media/media22.m4a"/><Relationship Id="rId6" Type="http://schemas.openxmlformats.org/officeDocument/2006/relationships/image" Target="../media/image47.png"/><Relationship Id="rId11" Type="http://schemas.openxmlformats.org/officeDocument/2006/relationships/image" Target="../media/image33.png"/><Relationship Id="rId5" Type="http://schemas.openxmlformats.org/officeDocument/2006/relationships/image" Target="../media/image45.png"/><Relationship Id="rId15" Type="http://schemas.openxmlformats.org/officeDocument/2006/relationships/image" Target="../media/image31.png"/><Relationship Id="rId10" Type="http://schemas.openxmlformats.org/officeDocument/2006/relationships/image" Target="../media/image32.jpg"/><Relationship Id="rId4" Type="http://schemas.openxmlformats.org/officeDocument/2006/relationships/notesSlide" Target="../notesSlides/notesSlide22.xml"/><Relationship Id="rId9" Type="http://schemas.openxmlformats.org/officeDocument/2006/relationships/image" Target="../media/image48.png"/><Relationship Id="rId1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media23.m4a"/><Relationship Id="rId7" Type="http://schemas.openxmlformats.org/officeDocument/2006/relationships/image" Target="../media/image50.png"/><Relationship Id="rId12" Type="http://schemas.openxmlformats.org/officeDocument/2006/relationships/image" Target="../media/image3.png"/><Relationship Id="rId2" Type="http://schemas.microsoft.com/office/2007/relationships/media" Target="../media/media23.m4a"/><Relationship Id="rId1" Type="http://schemas.openxmlformats.org/officeDocument/2006/relationships/tags" Target="../tags/tag15.xml"/><Relationship Id="rId6" Type="http://schemas.openxmlformats.org/officeDocument/2006/relationships/image" Target="../media/image49.png"/><Relationship Id="rId11" Type="http://schemas.openxmlformats.org/officeDocument/2006/relationships/image" Target="../media/image54.jpg"/><Relationship Id="rId5" Type="http://schemas.openxmlformats.org/officeDocument/2006/relationships/notesSlide" Target="../notesSlides/notesSlide23.xml"/><Relationship Id="rId10" Type="http://schemas.openxmlformats.org/officeDocument/2006/relationships/image" Target="../media/image53.png"/><Relationship Id="rId4" Type="http://schemas.openxmlformats.org/officeDocument/2006/relationships/slideLayout" Target="../slideLayouts/slideLayout2.xml"/><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jpg"/><Relationship Id="rId3" Type="http://schemas.openxmlformats.org/officeDocument/2006/relationships/audio" Target="../media/media25.m4a"/><Relationship Id="rId7" Type="http://schemas.openxmlformats.org/officeDocument/2006/relationships/image" Target="../media/image56.jpg"/><Relationship Id="rId12" Type="http://schemas.openxmlformats.org/officeDocument/2006/relationships/image" Target="../media/image61.png"/><Relationship Id="rId2" Type="http://schemas.microsoft.com/office/2007/relationships/media" Target="../media/media25.m4a"/><Relationship Id="rId16" Type="http://schemas.openxmlformats.org/officeDocument/2006/relationships/image" Target="../media/image3.png"/><Relationship Id="rId1" Type="http://schemas.openxmlformats.org/officeDocument/2006/relationships/tags" Target="../tags/tag1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notesSlide" Target="../notesSlides/notesSlide25.xml"/><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slideLayout" Target="../slideLayouts/slideLayout2.xml"/><Relationship Id="rId9" Type="http://schemas.openxmlformats.org/officeDocument/2006/relationships/image" Target="../media/image58.png"/><Relationship Id="rId1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6.png"/><Relationship Id="rId3" Type="http://schemas.openxmlformats.org/officeDocument/2006/relationships/audio" Target="../media/media26.m4a"/><Relationship Id="rId7" Type="http://schemas.openxmlformats.org/officeDocument/2006/relationships/image" Target="../media/image56.jpg"/><Relationship Id="rId12" Type="http://schemas.openxmlformats.org/officeDocument/2006/relationships/image" Target="../media/image65.png"/><Relationship Id="rId2" Type="http://schemas.microsoft.com/office/2007/relationships/media" Target="../media/media26.m4a"/><Relationship Id="rId16" Type="http://schemas.openxmlformats.org/officeDocument/2006/relationships/image" Target="../media/image3.png"/><Relationship Id="rId1" Type="http://schemas.openxmlformats.org/officeDocument/2006/relationships/tags" Target="../tags/tag18.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notesSlide" Target="../notesSlides/notesSlide26.xml"/><Relationship Id="rId15" Type="http://schemas.openxmlformats.org/officeDocument/2006/relationships/image" Target="../media/image68.png"/><Relationship Id="rId10" Type="http://schemas.openxmlformats.org/officeDocument/2006/relationships/image" Target="../media/image59.png"/><Relationship Id="rId4" Type="http://schemas.openxmlformats.org/officeDocument/2006/relationships/slideLayout" Target="../slideLayouts/slideLayout2.xml"/><Relationship Id="rId9" Type="http://schemas.openxmlformats.org/officeDocument/2006/relationships/image" Target="../media/image58.png"/><Relationship Id="rId14"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71.jpg"/><Relationship Id="rId13" Type="http://schemas.openxmlformats.org/officeDocument/2006/relationships/image" Target="../media/image76.jpg"/><Relationship Id="rId3" Type="http://schemas.openxmlformats.org/officeDocument/2006/relationships/audio" Target="../media/media27.m4a"/><Relationship Id="rId7" Type="http://schemas.openxmlformats.org/officeDocument/2006/relationships/image" Target="../media/image70.jpg"/><Relationship Id="rId12" Type="http://schemas.openxmlformats.org/officeDocument/2006/relationships/image" Target="../media/image75.png"/><Relationship Id="rId2" Type="http://schemas.microsoft.com/office/2007/relationships/media" Target="../media/media27.m4a"/><Relationship Id="rId1" Type="http://schemas.openxmlformats.org/officeDocument/2006/relationships/tags" Target="../tags/tag19.xml"/><Relationship Id="rId6" Type="http://schemas.openxmlformats.org/officeDocument/2006/relationships/image" Target="../media/image69.jpeg"/><Relationship Id="rId11" Type="http://schemas.openxmlformats.org/officeDocument/2006/relationships/image" Target="../media/image74.jpg"/><Relationship Id="rId5" Type="http://schemas.openxmlformats.org/officeDocument/2006/relationships/notesSlide" Target="../notesSlides/notesSlide27.xml"/><Relationship Id="rId10" Type="http://schemas.openxmlformats.org/officeDocument/2006/relationships/image" Target="../media/image73.jpg"/><Relationship Id="rId4" Type="http://schemas.openxmlformats.org/officeDocument/2006/relationships/slideLayout" Target="../slideLayouts/slideLayout2.xml"/><Relationship Id="rId9" Type="http://schemas.openxmlformats.org/officeDocument/2006/relationships/image" Target="../media/image72.jpg"/><Relationship Id="rId1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3.png"/><Relationship Id="rId2" Type="http://schemas.microsoft.com/office/2007/relationships/media" Target="../media/media28.m4a"/><Relationship Id="rId1" Type="http://schemas.openxmlformats.org/officeDocument/2006/relationships/tags" Target="../tags/tag20.xml"/><Relationship Id="rId6" Type="http://schemas.openxmlformats.org/officeDocument/2006/relationships/image" Target="../media/image77.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slideLayout" Target="../slideLayouts/slideLayout2.xml"/><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github.com/PairCustomization/PairCustomization" TargetMode="External"/><Relationship Id="rId11" Type="http://schemas.openxmlformats.org/officeDocument/2006/relationships/image" Target="../media/image82.png"/><Relationship Id="rId5" Type="http://schemas.openxmlformats.org/officeDocument/2006/relationships/hyperlink" Target="https://paircustomization.github.io/" TargetMode="External"/><Relationship Id="rId10" Type="http://schemas.openxmlformats.org/officeDocument/2006/relationships/image" Target="../media/image81.png"/><Relationship Id="rId4" Type="http://schemas.openxmlformats.org/officeDocument/2006/relationships/notesSlide" Target="../notesSlides/notesSlide29.xml"/><Relationship Id="rId9" Type="http://schemas.openxmlformats.org/officeDocument/2006/relationships/image" Target="../media/image80.png"/><Relationship Id="rId1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3.m4a"/><Relationship Id="rId7" Type="http://schemas.openxmlformats.org/officeDocument/2006/relationships/image" Target="../media/image9.svg"/><Relationship Id="rId12"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notesSlide" Target="../notesSlides/notesSlide3.xml"/><Relationship Id="rId10"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6.png"/><Relationship Id="rId3" Type="http://schemas.openxmlformats.org/officeDocument/2006/relationships/audio" Target="../media/media5.m4a"/><Relationship Id="rId7" Type="http://schemas.openxmlformats.org/officeDocument/2006/relationships/image" Target="../media/image15.png"/><Relationship Id="rId12" Type="http://schemas.openxmlformats.org/officeDocument/2006/relationships/image" Target="../media/image7.png"/><Relationship Id="rId2" Type="http://schemas.microsoft.com/office/2007/relationships/media" Target="../media/media5.m4a"/><Relationship Id="rId16" Type="http://schemas.openxmlformats.org/officeDocument/2006/relationships/image" Target="../media/image3.png"/><Relationship Id="rId1" Type="http://schemas.openxmlformats.org/officeDocument/2006/relationships/tags" Target="../tags/tag3.xml"/><Relationship Id="rId6" Type="http://schemas.openxmlformats.org/officeDocument/2006/relationships/image" Target="../media/image14.png"/><Relationship Id="rId11" Type="http://schemas.openxmlformats.org/officeDocument/2006/relationships/image" Target="../media/image9.svg"/><Relationship Id="rId5" Type="http://schemas.openxmlformats.org/officeDocument/2006/relationships/notesSlide" Target="../notesSlides/notesSlide5.xml"/><Relationship Id="rId15" Type="http://schemas.openxmlformats.org/officeDocument/2006/relationships/image" Target="../media/image18.png"/><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17.png"/><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17.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11" Type="http://schemas.openxmlformats.org/officeDocument/2006/relationships/image" Target="../media/image7.png"/><Relationship Id="rId5" Type="http://schemas.openxmlformats.org/officeDocument/2006/relationships/image" Target="../media/image14.png"/><Relationship Id="rId1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notesSlide" Target="../notesSlides/notesSlide7.xml"/><Relationship Id="rId9" Type="http://schemas.openxmlformats.org/officeDocument/2006/relationships/image" Target="../media/image8.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png"/><Relationship Id="rId3" Type="http://schemas.openxmlformats.org/officeDocument/2006/relationships/audio" Target="../media/media8.m4a"/><Relationship Id="rId7" Type="http://schemas.openxmlformats.org/officeDocument/2006/relationships/image" Target="../media/image15.png"/><Relationship Id="rId12" Type="http://schemas.openxmlformats.org/officeDocument/2006/relationships/image" Target="../media/image6.png"/><Relationship Id="rId17" Type="http://schemas.openxmlformats.org/officeDocument/2006/relationships/image" Target="../media/image3.png"/><Relationship Id="rId2" Type="http://schemas.microsoft.com/office/2007/relationships/media" Target="../media/media8.m4a"/><Relationship Id="rId16" Type="http://schemas.openxmlformats.org/officeDocument/2006/relationships/image" Target="../media/image18.png"/><Relationship Id="rId1" Type="http://schemas.openxmlformats.org/officeDocument/2006/relationships/tags" Target="../tags/tag5.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notesSlide" Target="../notesSlides/notesSlide8.xml"/><Relationship Id="rId15" Type="http://schemas.openxmlformats.org/officeDocument/2006/relationships/image" Target="../media/image9.svg"/><Relationship Id="rId10" Type="http://schemas.openxmlformats.org/officeDocument/2006/relationships/image" Target="../media/image17.png"/><Relationship Id="rId4" Type="http://schemas.openxmlformats.org/officeDocument/2006/relationships/slideLayout" Target="../slideLayouts/slideLayout2.xml"/><Relationship Id="rId9" Type="http://schemas.openxmlformats.org/officeDocument/2006/relationships/image" Target="../media/image19.png"/><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audio" Target="../media/media9.m4a"/><Relationship Id="rId16" Type="http://schemas.openxmlformats.org/officeDocument/2006/relationships/image" Target="../media/image3.png"/><Relationship Id="rId1" Type="http://schemas.microsoft.com/office/2007/relationships/media" Target="../media/media9.m4a"/><Relationship Id="rId6" Type="http://schemas.openxmlformats.org/officeDocument/2006/relationships/image" Target="../media/image19.png"/><Relationship Id="rId11" Type="http://schemas.openxmlformats.org/officeDocument/2006/relationships/image" Target="../media/image15.png"/><Relationship Id="rId5" Type="http://schemas.openxmlformats.org/officeDocument/2006/relationships/image" Target="../media/image17.png"/><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notesSlide" Target="../notesSlides/notesSlide9.xml"/><Relationship Id="rId9" Type="http://schemas.openxmlformats.org/officeDocument/2006/relationships/image" Target="../media/image5.png"/><Relationship Id="rId1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13C504-A59A-2E75-E3BE-9DE796AD3991}"/>
              </a:ext>
            </a:extLst>
          </p:cNvPr>
          <p:cNvSpPr>
            <a:spLocks noGrp="1"/>
          </p:cNvSpPr>
          <p:nvPr>
            <p:ph type="ctrTitle"/>
          </p:nvPr>
        </p:nvSpPr>
        <p:spPr>
          <a:xfrm>
            <a:off x="0" y="2380732"/>
            <a:ext cx="12192000" cy="895206"/>
          </a:xfrm>
        </p:spPr>
        <p:txBody>
          <a:bodyPr>
            <a:noAutofit/>
          </a:bodyPr>
          <a:lstStyle/>
          <a:p>
            <a:r>
              <a:rPr lang="en-US" b="0" i="0" dirty="0">
                <a:effectLst/>
                <a:latin typeface="Arial" panose="020B0604020202020204" pitchFamily="34" charset="0"/>
              </a:rPr>
              <a:t>Customizing Text-to-Image Models with a Single Image Pair</a:t>
            </a:r>
            <a:endParaRPr lang="en-US" dirty="0">
              <a:ea typeface="Calibri" charset="0"/>
              <a:cs typeface="Calibri" charset="0"/>
            </a:endParaRPr>
          </a:p>
        </p:txBody>
      </p:sp>
      <p:sp>
        <p:nvSpPr>
          <p:cNvPr id="6" name="Subtitle 2">
            <a:extLst>
              <a:ext uri="{FF2B5EF4-FFF2-40B4-BE49-F238E27FC236}">
                <a16:creationId xmlns:a16="http://schemas.microsoft.com/office/drawing/2014/main" id="{2738888E-A7BE-D1D4-2965-506B70074BC0}"/>
              </a:ext>
            </a:extLst>
          </p:cNvPr>
          <p:cNvSpPr>
            <a:spLocks noGrp="1"/>
          </p:cNvSpPr>
          <p:nvPr>
            <p:ph type="subTitle" idx="1"/>
          </p:nvPr>
        </p:nvSpPr>
        <p:spPr>
          <a:xfrm>
            <a:off x="1" y="3490021"/>
            <a:ext cx="12192000" cy="1046907"/>
          </a:xfrm>
        </p:spPr>
        <p:txBody>
          <a:bodyPr>
            <a:normAutofit fontScale="92500" lnSpcReduction="20000"/>
          </a:bodyPr>
          <a:lstStyle/>
          <a:p>
            <a:pPr>
              <a:lnSpc>
                <a:spcPct val="110000"/>
              </a:lnSpc>
            </a:pPr>
            <a:r>
              <a:rPr lang="en-US" sz="3200" dirty="0">
                <a:latin typeface="Helvetica Light" panose="020B0403020202020204" pitchFamily="34" charset="0"/>
              </a:rPr>
              <a:t>Maxwell Jones      Sheng-Yu Wang      Nupur Kumari </a:t>
            </a:r>
          </a:p>
          <a:p>
            <a:pPr>
              <a:lnSpc>
                <a:spcPct val="110000"/>
              </a:lnSpc>
            </a:pPr>
            <a:r>
              <a:rPr lang="en-US" sz="3200" dirty="0">
                <a:latin typeface="Helvetica Light" panose="020B0403020202020204" pitchFamily="34" charset="0"/>
              </a:rPr>
              <a:t>David Bau      Jun-Yan Zhu</a:t>
            </a:r>
            <a:endParaRPr lang="en-US" sz="2000" dirty="0">
              <a:latin typeface="Helvetica Light" panose="020B0403020202020204" pitchFamily="34" charset="0"/>
            </a:endParaRPr>
          </a:p>
        </p:txBody>
      </p:sp>
      <p:pic>
        <p:nvPicPr>
          <p:cNvPr id="9" name="Picture 8">
            <a:extLst>
              <a:ext uri="{FF2B5EF4-FFF2-40B4-BE49-F238E27FC236}">
                <a16:creationId xmlns:a16="http://schemas.microsoft.com/office/drawing/2014/main" id="{F5CAEDD5-D0BE-27AA-7F21-A1A829B3C5AE}"/>
              </a:ext>
            </a:extLst>
          </p:cNvPr>
          <p:cNvPicPr>
            <a:picLocks noChangeAspect="1"/>
          </p:cNvPicPr>
          <p:nvPr/>
        </p:nvPicPr>
        <p:blipFill rotWithShape="1">
          <a:blip r:embed="rId5"/>
          <a:srcRect t="11318" b="13091"/>
          <a:stretch/>
        </p:blipFill>
        <p:spPr>
          <a:xfrm>
            <a:off x="241300" y="5328525"/>
            <a:ext cx="1935478" cy="1463040"/>
          </a:xfrm>
          <a:prstGeom prst="rect">
            <a:avLst/>
          </a:prstGeom>
        </p:spPr>
      </p:pic>
      <p:pic>
        <p:nvPicPr>
          <p:cNvPr id="2" name="Picture 2" descr="Northeastern University - Wikipedia">
            <a:extLst>
              <a:ext uri="{FF2B5EF4-FFF2-40B4-BE49-F238E27FC236}">
                <a16:creationId xmlns:a16="http://schemas.microsoft.com/office/drawing/2014/main" id="{EB386AF9-1DC6-2DDB-996F-1CFD11FE89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5869" y="5329104"/>
            <a:ext cx="1466921" cy="1466921"/>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extLst>
              <a:ext uri="{FF2B5EF4-FFF2-40B4-BE49-F238E27FC236}">
                <a16:creationId xmlns:a16="http://schemas.microsoft.com/office/drawing/2014/main" id="{44ECBCFC-3A7F-7A70-C6A3-E99D9ECF55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90351986"/>
      </p:ext>
    </p:extLst>
  </p:cSld>
  <p:clrMapOvr>
    <a:masterClrMapping/>
  </p:clrMapOvr>
  <mc:AlternateContent xmlns:mc="http://schemas.openxmlformats.org/markup-compatibility/2006" xmlns:p14="http://schemas.microsoft.com/office/powerpoint/2010/main">
    <mc:Choice Requires="p14">
      <p:transition spd="slow" p14:dur="2000" advTm="13332"/>
    </mc:Choice>
    <mc:Fallback xmlns="">
      <p:transition spd="slow" advTm="13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Elbow Connector 108">
            <a:extLst>
              <a:ext uri="{FF2B5EF4-FFF2-40B4-BE49-F238E27FC236}">
                <a16:creationId xmlns:a16="http://schemas.microsoft.com/office/drawing/2014/main" id="{056CD029-5853-EEC5-1385-4865004E47A2}"/>
              </a:ext>
            </a:extLst>
          </p:cNvPr>
          <p:cNvCxnSpPr>
            <a:stCxn id="97" idx="1"/>
            <a:endCxn id="105" idx="1"/>
          </p:cNvCxnSpPr>
          <p:nvPr/>
        </p:nvCxnSpPr>
        <p:spPr>
          <a:xfrm rot="16200000" flipH="1">
            <a:off x="3361895" y="4696635"/>
            <a:ext cx="944430" cy="902757"/>
          </a:xfrm>
          <a:prstGeom prst="bentConnector2">
            <a:avLst/>
          </a:prstGeom>
          <a:ln w="28575">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sp>
        <p:nvSpPr>
          <p:cNvPr id="97" name="Left Brace 96">
            <a:extLst>
              <a:ext uri="{FF2B5EF4-FFF2-40B4-BE49-F238E27FC236}">
                <a16:creationId xmlns:a16="http://schemas.microsoft.com/office/drawing/2014/main" id="{A56B16BD-443B-CFE6-7978-7577B3EBDC65}"/>
              </a:ext>
            </a:extLst>
          </p:cNvPr>
          <p:cNvSpPr/>
          <p:nvPr/>
        </p:nvSpPr>
        <p:spPr>
          <a:xfrm rot="16200000">
            <a:off x="3285267" y="4032820"/>
            <a:ext cx="177325" cy="1108633"/>
          </a:xfrm>
          <a:prstGeom prst="leftBrace">
            <a:avLst>
              <a:gd name="adj1" fmla="val 52544"/>
              <a:gd name="adj2" fmla="val 50794"/>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48"/>
          </a:p>
        </p:txBody>
      </p:sp>
      <p:sp>
        <p:nvSpPr>
          <p:cNvPr id="13" name="Rectangle 12">
            <a:extLst>
              <a:ext uri="{FF2B5EF4-FFF2-40B4-BE49-F238E27FC236}">
                <a16:creationId xmlns:a16="http://schemas.microsoft.com/office/drawing/2014/main" id="{3417C03C-2AE7-F1FD-476E-A85424873E4D}"/>
              </a:ext>
            </a:extLst>
          </p:cNvPr>
          <p:cNvSpPr/>
          <p:nvPr/>
        </p:nvSpPr>
        <p:spPr>
          <a:xfrm>
            <a:off x="1363980" y="3008847"/>
            <a:ext cx="2747032" cy="1746859"/>
          </a:xfrm>
          <a:prstGeom prst="rect">
            <a:avLst/>
          </a:prstGeom>
          <a:solidFill>
            <a:srgbClr val="CDDFC9">
              <a:alpha val="7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grpSp>
        <p:nvGrpSpPr>
          <p:cNvPr id="95" name="Group 94">
            <a:extLst>
              <a:ext uri="{FF2B5EF4-FFF2-40B4-BE49-F238E27FC236}">
                <a16:creationId xmlns:a16="http://schemas.microsoft.com/office/drawing/2014/main" id="{043CAF43-87AF-EC06-81B1-0827082A1B48}"/>
              </a:ext>
            </a:extLst>
          </p:cNvPr>
          <p:cNvGrpSpPr/>
          <p:nvPr/>
        </p:nvGrpSpPr>
        <p:grpSpPr>
          <a:xfrm>
            <a:off x="4285489" y="5065912"/>
            <a:ext cx="1349594" cy="1108632"/>
            <a:chOff x="10054331" y="8436090"/>
            <a:chExt cx="3725651" cy="3040912"/>
          </a:xfrm>
        </p:grpSpPr>
        <p:sp>
          <p:nvSpPr>
            <p:cNvPr id="100" name="Rectangle 99">
              <a:extLst>
                <a:ext uri="{FF2B5EF4-FFF2-40B4-BE49-F238E27FC236}">
                  <a16:creationId xmlns:a16="http://schemas.microsoft.com/office/drawing/2014/main" id="{C69DF965-38EF-4EF8-6050-C364DAF9412C}"/>
                </a:ext>
              </a:extLst>
            </p:cNvPr>
            <p:cNvSpPr/>
            <p:nvPr/>
          </p:nvSpPr>
          <p:spPr>
            <a:xfrm>
              <a:off x="10379179"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101" name="Rectangle 100">
              <a:extLst>
                <a:ext uri="{FF2B5EF4-FFF2-40B4-BE49-F238E27FC236}">
                  <a16:creationId xmlns:a16="http://schemas.microsoft.com/office/drawing/2014/main" id="{261991CE-CA65-A463-0982-C1172A2AF3FC}"/>
                </a:ext>
              </a:extLst>
            </p:cNvPr>
            <p:cNvSpPr/>
            <p:nvPr/>
          </p:nvSpPr>
          <p:spPr>
            <a:xfrm>
              <a:off x="11070190"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102" name="Rectangle 101">
              <a:extLst>
                <a:ext uri="{FF2B5EF4-FFF2-40B4-BE49-F238E27FC236}">
                  <a16:creationId xmlns:a16="http://schemas.microsoft.com/office/drawing/2014/main" id="{75F0F5B7-26F4-38A4-8569-06855B032BDC}"/>
                </a:ext>
              </a:extLst>
            </p:cNvPr>
            <p:cNvSpPr/>
            <p:nvPr/>
          </p:nvSpPr>
          <p:spPr>
            <a:xfrm>
              <a:off x="11761201" y="9148740"/>
              <a:ext cx="489518" cy="161561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103" name="Rectangle 102">
              <a:extLst>
                <a:ext uri="{FF2B5EF4-FFF2-40B4-BE49-F238E27FC236}">
                  <a16:creationId xmlns:a16="http://schemas.microsoft.com/office/drawing/2014/main" id="{558DB53B-D843-260E-0514-6E43AAFE35CB}"/>
                </a:ext>
              </a:extLst>
            </p:cNvPr>
            <p:cNvSpPr/>
            <p:nvPr/>
          </p:nvSpPr>
          <p:spPr>
            <a:xfrm>
              <a:off x="12452212"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104" name="Rectangle 103">
              <a:extLst>
                <a:ext uri="{FF2B5EF4-FFF2-40B4-BE49-F238E27FC236}">
                  <a16:creationId xmlns:a16="http://schemas.microsoft.com/office/drawing/2014/main" id="{7A42B7FB-848E-BC1C-DEF9-69C7AF2C39AB}"/>
                </a:ext>
              </a:extLst>
            </p:cNvPr>
            <p:cNvSpPr/>
            <p:nvPr/>
          </p:nvSpPr>
          <p:spPr>
            <a:xfrm>
              <a:off x="13143224"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105" name="TextBox 104">
              <a:extLst>
                <a:ext uri="{FF2B5EF4-FFF2-40B4-BE49-F238E27FC236}">
                  <a16:creationId xmlns:a16="http://schemas.microsoft.com/office/drawing/2014/main" id="{F3287DB1-A8BD-A7A1-EB77-81F1AD56CE1B}"/>
                </a:ext>
              </a:extLst>
            </p:cNvPr>
            <p:cNvSpPr txBox="1"/>
            <p:nvPr/>
          </p:nvSpPr>
          <p:spPr>
            <a:xfrm>
              <a:off x="10054331" y="9340887"/>
              <a:ext cx="3725651" cy="1231320"/>
            </a:xfrm>
            <a:prstGeom prst="rect">
              <a:avLst/>
            </a:prstGeom>
            <a:solidFill>
              <a:schemeClr val="bg1">
                <a:lumMod val="95000"/>
              </a:schemeClr>
            </a:solidFill>
            <a:ln w="28575">
              <a:solidFill>
                <a:schemeClr val="tx1"/>
              </a:solidFill>
            </a:ln>
          </p:spPr>
          <p:txBody>
            <a:bodyPr wrap="square" rtlCol="0" anchor="ctr">
              <a:spAutoFit/>
            </a:bodyPr>
            <a:lstStyle/>
            <a:p>
              <a:pPr algn="ctr"/>
              <a:r>
                <a:rPr lang="en-US" sz="1320" dirty="0">
                  <a:latin typeface="Helvetica" pitchFamily="2" charset="0"/>
                </a:rPr>
                <a:t>Standard</a:t>
              </a:r>
            </a:p>
            <a:p>
              <a:pPr algn="ctr">
                <a:lnSpc>
                  <a:spcPct val="70000"/>
                </a:lnSpc>
              </a:pPr>
              <a:r>
                <a:rPr lang="en-US" sz="1320" dirty="0">
                  <a:latin typeface="Helvetica" pitchFamily="2" charset="0"/>
                </a:rPr>
                <a:t>Customization</a:t>
              </a:r>
            </a:p>
          </p:txBody>
        </p:sp>
      </p:grpSp>
      <p:sp>
        <p:nvSpPr>
          <p:cNvPr id="96" name="Right Arrow 95">
            <a:extLst>
              <a:ext uri="{FF2B5EF4-FFF2-40B4-BE49-F238E27FC236}">
                <a16:creationId xmlns:a16="http://schemas.microsoft.com/office/drawing/2014/main" id="{83B1E466-8E91-1F4F-29A6-091C5F18B4A2}"/>
              </a:ext>
            </a:extLst>
          </p:cNvPr>
          <p:cNvSpPr/>
          <p:nvPr/>
        </p:nvSpPr>
        <p:spPr>
          <a:xfrm>
            <a:off x="5656795" y="5375029"/>
            <a:ext cx="277758" cy="505041"/>
          </a:xfrm>
          <a:prstGeom prst="rightArrow">
            <a:avLst>
              <a:gd name="adj1" fmla="val 50000"/>
              <a:gd name="adj2" fmla="val 77421"/>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98" name="TextBox 97">
            <a:extLst>
              <a:ext uri="{FF2B5EF4-FFF2-40B4-BE49-F238E27FC236}">
                <a16:creationId xmlns:a16="http://schemas.microsoft.com/office/drawing/2014/main" id="{16190D96-E907-9DE7-16E4-A0EB08CAAF8B}"/>
              </a:ext>
            </a:extLst>
          </p:cNvPr>
          <p:cNvSpPr txBox="1"/>
          <p:nvPr/>
        </p:nvSpPr>
        <p:spPr>
          <a:xfrm>
            <a:off x="2303825" y="5660775"/>
            <a:ext cx="1740270" cy="535531"/>
          </a:xfrm>
          <a:prstGeom prst="rect">
            <a:avLst/>
          </a:prstGeom>
          <a:noFill/>
        </p:spPr>
        <p:txBody>
          <a:bodyPr wrap="square" rtlCol="0" anchor="ctr">
            <a:spAutoFit/>
          </a:bodyPr>
          <a:lstStyle/>
          <a:p>
            <a:pPr algn="ctr"/>
            <a:r>
              <a:rPr lang="en-US" sz="1440" dirty="0">
                <a:solidFill>
                  <a:schemeClr val="tx1">
                    <a:lumMod val="75000"/>
                    <a:lumOff val="25000"/>
                  </a:schemeClr>
                </a:solidFill>
                <a:latin typeface="Helvetica" pitchFamily="2" charset="0"/>
              </a:rPr>
              <a:t>only train</a:t>
            </a:r>
          </a:p>
          <a:p>
            <a:pPr algn="ctr"/>
            <a:r>
              <a:rPr lang="en-US" sz="1440" dirty="0">
                <a:solidFill>
                  <a:schemeClr val="tx1">
                    <a:lumMod val="75000"/>
                    <a:lumOff val="25000"/>
                  </a:schemeClr>
                </a:solidFill>
                <a:latin typeface="Helvetica" pitchFamily="2" charset="0"/>
              </a:rPr>
              <a:t>on style image</a:t>
            </a:r>
          </a:p>
        </p:txBody>
      </p:sp>
      <p:grpSp>
        <p:nvGrpSpPr>
          <p:cNvPr id="7" name="Group 6">
            <a:extLst>
              <a:ext uri="{FF2B5EF4-FFF2-40B4-BE49-F238E27FC236}">
                <a16:creationId xmlns:a16="http://schemas.microsoft.com/office/drawing/2014/main" id="{519B1E99-63E1-2436-86B9-11EB92262E65}"/>
              </a:ext>
            </a:extLst>
          </p:cNvPr>
          <p:cNvGrpSpPr/>
          <p:nvPr/>
        </p:nvGrpSpPr>
        <p:grpSpPr>
          <a:xfrm>
            <a:off x="1540832" y="3366537"/>
            <a:ext cx="1120464" cy="1354845"/>
            <a:chOff x="10009727" y="10238106"/>
            <a:chExt cx="11175824" cy="13513610"/>
          </a:xfrm>
        </p:grpSpPr>
        <p:sp>
          <p:nvSpPr>
            <p:cNvPr id="11" name="TextBox 10">
              <a:extLst>
                <a:ext uri="{FF2B5EF4-FFF2-40B4-BE49-F238E27FC236}">
                  <a16:creationId xmlns:a16="http://schemas.microsoft.com/office/drawing/2014/main" id="{4E3BFBB1-0631-FBC1-2C83-8AD08F68F3D7}"/>
                </a:ext>
              </a:extLst>
            </p:cNvPr>
            <p:cNvSpPr txBox="1"/>
            <p:nvPr/>
          </p:nvSpPr>
          <p:spPr>
            <a:xfrm>
              <a:off x="10297964" y="21487703"/>
              <a:ext cx="10599350" cy="2264013"/>
            </a:xfrm>
            <a:prstGeom prst="rect">
              <a:avLst/>
            </a:prstGeom>
            <a:noFill/>
          </p:spPr>
          <p:txBody>
            <a:bodyPr wrap="square" rtlCol="0" anchor="ctr">
              <a:spAutoFit/>
            </a:bodyPr>
            <a:lstStyle/>
            <a:p>
              <a:pPr algn="ctr"/>
              <a:r>
                <a:rPr lang="en-US" sz="875" dirty="0">
                  <a:latin typeface="Helvetica Light" panose="020B0403020202020204" pitchFamily="34" charset="0"/>
                </a:rPr>
                <a:t>Content image</a:t>
              </a:r>
            </a:p>
          </p:txBody>
        </p:sp>
        <p:pic>
          <p:nvPicPr>
            <p:cNvPr id="12" name="Picture 2">
              <a:extLst>
                <a:ext uri="{FF2B5EF4-FFF2-40B4-BE49-F238E27FC236}">
                  <a16:creationId xmlns:a16="http://schemas.microsoft.com/office/drawing/2014/main" id="{86ED98B6-744C-99FD-77C0-7BC173A6BC65}"/>
                </a:ext>
              </a:extLst>
            </p:cNvPr>
            <p:cNvPicPr>
              <a:picLocks noChangeAspect="1" noChangeArrowheads="1"/>
            </p:cNvPicPr>
            <p:nvPr/>
          </p:nvPicPr>
          <p:blipFill>
            <a:blip r:embed="rId6"/>
            <a:srcRect/>
            <a:stretch/>
          </p:blipFill>
          <p:spPr bwMode="auto">
            <a:xfrm>
              <a:off x="10009727" y="10238106"/>
              <a:ext cx="11175824" cy="11175825"/>
            </a:xfrm>
            <a:prstGeom prst="rect">
              <a:avLst/>
            </a:prstGeom>
            <a:solidFill>
              <a:schemeClr val="bg2"/>
            </a:solidFill>
            <a:ln w="28575">
              <a:solidFill>
                <a:schemeClr val="tx1"/>
              </a:solidFill>
            </a:ln>
          </p:spPr>
        </p:pic>
      </p:grpSp>
      <p:grpSp>
        <p:nvGrpSpPr>
          <p:cNvPr id="8" name="Group 7">
            <a:extLst>
              <a:ext uri="{FF2B5EF4-FFF2-40B4-BE49-F238E27FC236}">
                <a16:creationId xmlns:a16="http://schemas.microsoft.com/office/drawing/2014/main" id="{E88066A6-4AA7-34C6-A64F-D0EB79C06E72}"/>
              </a:ext>
            </a:extLst>
          </p:cNvPr>
          <p:cNvGrpSpPr/>
          <p:nvPr/>
        </p:nvGrpSpPr>
        <p:grpSpPr>
          <a:xfrm>
            <a:off x="2813697" y="3366538"/>
            <a:ext cx="1120464" cy="1354845"/>
            <a:chOff x="22705652" y="10238106"/>
            <a:chExt cx="11175824" cy="13513614"/>
          </a:xfrm>
        </p:grpSpPr>
        <p:pic>
          <p:nvPicPr>
            <p:cNvPr id="9" name="Picture 4">
              <a:extLst>
                <a:ext uri="{FF2B5EF4-FFF2-40B4-BE49-F238E27FC236}">
                  <a16:creationId xmlns:a16="http://schemas.microsoft.com/office/drawing/2014/main" id="{77E7725A-5840-735E-6D96-ECE11C5A948A}"/>
                </a:ext>
              </a:extLst>
            </p:cNvPr>
            <p:cNvPicPr>
              <a:picLocks noChangeAspect="1" noChangeArrowheads="1"/>
            </p:cNvPicPr>
            <p:nvPr/>
          </p:nvPicPr>
          <p:blipFill>
            <a:blip r:embed="rId7"/>
            <a:srcRect/>
            <a:stretch/>
          </p:blipFill>
          <p:spPr bwMode="auto">
            <a:xfrm>
              <a:off x="22705652" y="10238106"/>
              <a:ext cx="11175824" cy="11175825"/>
            </a:xfrm>
            <a:prstGeom prst="rect">
              <a:avLst/>
            </a:prstGeom>
            <a:solidFill>
              <a:schemeClr val="bg2"/>
            </a:solidFill>
            <a:ln w="28575">
              <a:solidFill>
                <a:schemeClr val="tx1"/>
              </a:solidFill>
            </a:ln>
          </p:spPr>
        </p:pic>
        <p:sp>
          <p:nvSpPr>
            <p:cNvPr id="10" name="TextBox 9">
              <a:extLst>
                <a:ext uri="{FF2B5EF4-FFF2-40B4-BE49-F238E27FC236}">
                  <a16:creationId xmlns:a16="http://schemas.microsoft.com/office/drawing/2014/main" id="{2A22C165-01D5-FA42-8F2F-DC98EC061424}"/>
                </a:ext>
              </a:extLst>
            </p:cNvPr>
            <p:cNvSpPr txBox="1"/>
            <p:nvPr/>
          </p:nvSpPr>
          <p:spPr>
            <a:xfrm>
              <a:off x="23677716" y="21487706"/>
              <a:ext cx="9231707" cy="2264014"/>
            </a:xfrm>
            <a:prstGeom prst="rect">
              <a:avLst/>
            </a:prstGeom>
            <a:noFill/>
          </p:spPr>
          <p:txBody>
            <a:bodyPr wrap="square" rtlCol="0" anchor="ctr">
              <a:spAutoFit/>
            </a:bodyPr>
            <a:lstStyle/>
            <a:p>
              <a:pPr algn="ctr"/>
              <a:r>
                <a:rPr lang="en-US" sz="875" dirty="0">
                  <a:latin typeface="Helvetica Light" panose="020B0403020202020204" pitchFamily="34" charset="0"/>
                </a:rPr>
                <a:t>Style image</a:t>
              </a:r>
            </a:p>
          </p:txBody>
        </p:sp>
      </p:grpSp>
      <p:grpSp>
        <p:nvGrpSpPr>
          <p:cNvPr id="23" name="Group 22">
            <a:extLst>
              <a:ext uri="{FF2B5EF4-FFF2-40B4-BE49-F238E27FC236}">
                <a16:creationId xmlns:a16="http://schemas.microsoft.com/office/drawing/2014/main" id="{FBD6F224-0E64-94F1-9F28-03BD2909BAF5}"/>
              </a:ext>
            </a:extLst>
          </p:cNvPr>
          <p:cNvGrpSpPr/>
          <p:nvPr/>
        </p:nvGrpSpPr>
        <p:grpSpPr>
          <a:xfrm>
            <a:off x="2079556" y="2962540"/>
            <a:ext cx="2138255" cy="382030"/>
            <a:chOff x="5480446" y="10543571"/>
            <a:chExt cx="8553017" cy="1528118"/>
          </a:xfrm>
        </p:grpSpPr>
        <p:cxnSp>
          <p:nvCxnSpPr>
            <p:cNvPr id="21" name="Curved Connector 20">
              <a:extLst>
                <a:ext uri="{FF2B5EF4-FFF2-40B4-BE49-F238E27FC236}">
                  <a16:creationId xmlns:a16="http://schemas.microsoft.com/office/drawing/2014/main" id="{60827B1F-562E-285E-C5EF-3A99FF6AF350}"/>
                </a:ext>
              </a:extLst>
            </p:cNvPr>
            <p:cNvCxnSpPr>
              <a:cxnSpLocks/>
            </p:cNvCxnSpPr>
            <p:nvPr/>
          </p:nvCxnSpPr>
          <p:spPr>
            <a:xfrm rot="5400000" flipH="1" flipV="1">
              <a:off x="7778904" y="9757991"/>
              <a:ext cx="15240" cy="4612156"/>
            </a:xfrm>
            <a:prstGeom prst="curvedConnector3">
              <a:avLst>
                <a:gd name="adj1" fmla="val 3900000"/>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5DF5B5-529E-21C6-FC48-60C04F5D9374}"/>
                </a:ext>
              </a:extLst>
            </p:cNvPr>
            <p:cNvSpPr txBox="1"/>
            <p:nvPr/>
          </p:nvSpPr>
          <p:spPr>
            <a:xfrm>
              <a:off x="7520253" y="10543571"/>
              <a:ext cx="6513210" cy="1107995"/>
            </a:xfrm>
            <a:prstGeom prst="rect">
              <a:avLst/>
            </a:prstGeom>
            <a:noFill/>
          </p:spPr>
          <p:txBody>
            <a:bodyPr wrap="square" rtlCol="0" anchor="ctr">
              <a:spAutoFit/>
            </a:bodyPr>
            <a:lstStyle/>
            <a:p>
              <a:pPr algn="ctr"/>
              <a:r>
                <a:rPr lang="en-US" sz="1200" b="1" dirty="0">
                  <a:solidFill>
                    <a:schemeClr val="accent6">
                      <a:lumMod val="50000"/>
                    </a:schemeClr>
                  </a:solidFill>
                  <a:latin typeface="HELVETICA LIGHT" panose="020B0403020202020204" pitchFamily="34" charset="0"/>
                </a:rPr>
                <a:t>stylistic difference</a:t>
              </a:r>
            </a:p>
          </p:txBody>
        </p:sp>
      </p:grpSp>
      <p:grpSp>
        <p:nvGrpSpPr>
          <p:cNvPr id="31" name="Group 30">
            <a:extLst>
              <a:ext uri="{FF2B5EF4-FFF2-40B4-BE49-F238E27FC236}">
                <a16:creationId xmlns:a16="http://schemas.microsoft.com/office/drawing/2014/main" id="{D7FD289D-6400-6A27-BB74-BE99EF595A6E}"/>
              </a:ext>
            </a:extLst>
          </p:cNvPr>
          <p:cNvGrpSpPr/>
          <p:nvPr/>
        </p:nvGrpSpPr>
        <p:grpSpPr>
          <a:xfrm>
            <a:off x="3144625" y="1401509"/>
            <a:ext cx="7644556" cy="1600966"/>
            <a:chOff x="10693353" y="15048734"/>
            <a:chExt cx="30578224" cy="6403862"/>
          </a:xfrm>
        </p:grpSpPr>
        <p:grpSp>
          <p:nvGrpSpPr>
            <p:cNvPr id="32" name="Group 31">
              <a:extLst>
                <a:ext uri="{FF2B5EF4-FFF2-40B4-BE49-F238E27FC236}">
                  <a16:creationId xmlns:a16="http://schemas.microsoft.com/office/drawing/2014/main" id="{67A8ED07-015F-6137-63B7-08F59BC33F33}"/>
                </a:ext>
              </a:extLst>
            </p:cNvPr>
            <p:cNvGrpSpPr/>
            <p:nvPr/>
          </p:nvGrpSpPr>
          <p:grpSpPr>
            <a:xfrm>
              <a:off x="15767778" y="16206166"/>
              <a:ext cx="4736792" cy="4427197"/>
              <a:chOff x="10555696" y="2140479"/>
              <a:chExt cx="3253563" cy="3040912"/>
            </a:xfrm>
          </p:grpSpPr>
          <p:sp>
            <p:nvSpPr>
              <p:cNvPr id="40" name="Rectangle 39">
                <a:extLst>
                  <a:ext uri="{FF2B5EF4-FFF2-40B4-BE49-F238E27FC236}">
                    <a16:creationId xmlns:a16="http://schemas.microsoft.com/office/drawing/2014/main" id="{F3A6E399-CDA9-5C48-E16F-DEA9C56C01E3}"/>
                  </a:ext>
                </a:extLst>
              </p:cNvPr>
              <p:cNvSpPr/>
              <p:nvPr/>
            </p:nvSpPr>
            <p:spPr>
              <a:xfrm>
                <a:off x="10555696" y="2140479"/>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41" name="Rectangle 40">
                <a:extLst>
                  <a:ext uri="{FF2B5EF4-FFF2-40B4-BE49-F238E27FC236}">
                    <a16:creationId xmlns:a16="http://schemas.microsoft.com/office/drawing/2014/main" id="{8F84CB54-D8C2-DE36-D917-6879367B3779}"/>
                  </a:ext>
                </a:extLst>
              </p:cNvPr>
              <p:cNvSpPr/>
              <p:nvPr/>
            </p:nvSpPr>
            <p:spPr>
              <a:xfrm>
                <a:off x="11246707" y="2480990"/>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42" name="Rectangle 41">
                <a:extLst>
                  <a:ext uri="{FF2B5EF4-FFF2-40B4-BE49-F238E27FC236}">
                    <a16:creationId xmlns:a16="http://schemas.microsoft.com/office/drawing/2014/main" id="{FBE42466-1414-F224-736D-5EA5171D8EBF}"/>
                  </a:ext>
                </a:extLst>
              </p:cNvPr>
              <p:cNvSpPr/>
              <p:nvPr/>
            </p:nvSpPr>
            <p:spPr>
              <a:xfrm>
                <a:off x="11937718" y="2853129"/>
                <a:ext cx="489518" cy="161561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56" name="Rectangle 55">
                <a:extLst>
                  <a:ext uri="{FF2B5EF4-FFF2-40B4-BE49-F238E27FC236}">
                    <a16:creationId xmlns:a16="http://schemas.microsoft.com/office/drawing/2014/main" id="{19331ECD-FB64-C180-AF30-17A7A6E3397D}"/>
                  </a:ext>
                </a:extLst>
              </p:cNvPr>
              <p:cNvSpPr/>
              <p:nvPr/>
            </p:nvSpPr>
            <p:spPr>
              <a:xfrm>
                <a:off x="12628729" y="2480990"/>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57" name="Rectangle 56">
                <a:extLst>
                  <a:ext uri="{FF2B5EF4-FFF2-40B4-BE49-F238E27FC236}">
                    <a16:creationId xmlns:a16="http://schemas.microsoft.com/office/drawing/2014/main" id="{62F44E87-90F9-24B7-A9D7-404A9FD5ED77}"/>
                  </a:ext>
                </a:extLst>
              </p:cNvPr>
              <p:cNvSpPr/>
              <p:nvPr/>
            </p:nvSpPr>
            <p:spPr>
              <a:xfrm>
                <a:off x="13319741" y="2140479"/>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58" name="TextBox 57">
                <a:extLst>
                  <a:ext uri="{FF2B5EF4-FFF2-40B4-BE49-F238E27FC236}">
                    <a16:creationId xmlns:a16="http://schemas.microsoft.com/office/drawing/2014/main" id="{A1D8D362-5D5D-7B6C-64F0-920B578398FB}"/>
                  </a:ext>
                </a:extLst>
              </p:cNvPr>
              <p:cNvSpPr txBox="1"/>
              <p:nvPr/>
            </p:nvSpPr>
            <p:spPr>
              <a:xfrm>
                <a:off x="10784001" y="3255044"/>
                <a:ext cx="2776301" cy="811787"/>
              </a:xfrm>
              <a:prstGeom prst="rect">
                <a:avLst/>
              </a:prstGeom>
              <a:solidFill>
                <a:schemeClr val="accent1">
                  <a:lumMod val="20000"/>
                  <a:lumOff val="80000"/>
                </a:schemeClr>
              </a:solidFill>
              <a:ln w="28575">
                <a:solidFill>
                  <a:schemeClr val="tx1"/>
                </a:solidFill>
              </a:ln>
            </p:spPr>
            <p:txBody>
              <a:bodyPr wrap="square" rtlCol="0" anchor="ctr">
                <a:spAutoFit/>
              </a:bodyPr>
              <a:lstStyle/>
              <a:p>
                <a:pPr algn="ctr"/>
                <a:r>
                  <a:rPr lang="en-US" sz="1320" dirty="0">
                    <a:latin typeface="Helvetica" pitchFamily="2" charset="0"/>
                  </a:rPr>
                  <a:t>Pretrained</a:t>
                </a:r>
              </a:p>
            </p:txBody>
          </p:sp>
        </p:grpSp>
        <p:sp>
          <p:nvSpPr>
            <p:cNvPr id="34" name="TextBox 33">
              <a:extLst>
                <a:ext uri="{FF2B5EF4-FFF2-40B4-BE49-F238E27FC236}">
                  <a16:creationId xmlns:a16="http://schemas.microsoft.com/office/drawing/2014/main" id="{F6BA6C56-CBEC-AD62-271F-475AFF2AC6E0}"/>
                </a:ext>
              </a:extLst>
            </p:cNvPr>
            <p:cNvSpPr txBox="1"/>
            <p:nvPr/>
          </p:nvSpPr>
          <p:spPr>
            <a:xfrm>
              <a:off x="10693353" y="16905505"/>
              <a:ext cx="5859596" cy="3028519"/>
            </a:xfrm>
            <a:prstGeom prst="rect">
              <a:avLst/>
            </a:prstGeom>
            <a:noFill/>
            <a:ln w="28575">
              <a:noFill/>
            </a:ln>
          </p:spPr>
          <p:txBody>
            <a:bodyPr wrap="square" rtlCol="0" anchor="ctr">
              <a:spAutoFit/>
            </a:bodyPr>
            <a:lstStyle/>
            <a:p>
              <a:pPr algn="ctr"/>
              <a:r>
                <a:rPr lang="en-US" sz="1440" dirty="0">
                  <a:latin typeface="Helvetica" pitchFamily="2" charset="0"/>
                </a:rPr>
                <a:t>Original Generative Model</a:t>
              </a:r>
            </a:p>
          </p:txBody>
        </p:sp>
        <p:sp>
          <p:nvSpPr>
            <p:cNvPr id="35" name="Right Arrow 34">
              <a:extLst>
                <a:ext uri="{FF2B5EF4-FFF2-40B4-BE49-F238E27FC236}">
                  <a16:creationId xmlns:a16="http://schemas.microsoft.com/office/drawing/2014/main" id="{FBC81A7F-43AC-B8FE-EF93-B744835C9874}"/>
                </a:ext>
              </a:extLst>
            </p:cNvPr>
            <p:cNvSpPr/>
            <p:nvPr/>
          </p:nvSpPr>
          <p:spPr>
            <a:xfrm>
              <a:off x="20612787" y="17384061"/>
              <a:ext cx="1242624" cy="2071403"/>
            </a:xfrm>
            <a:prstGeom prst="rightArrow">
              <a:avLst>
                <a:gd name="adj1" fmla="val 50000"/>
                <a:gd name="adj2" fmla="val 77421"/>
              </a:avLst>
            </a:prstGeom>
            <a:solidFill>
              <a:schemeClr val="accent5">
                <a:lumMod val="7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grpSp>
          <p:nvGrpSpPr>
            <p:cNvPr id="36" name="Group 35">
              <a:extLst>
                <a:ext uri="{FF2B5EF4-FFF2-40B4-BE49-F238E27FC236}">
                  <a16:creationId xmlns:a16="http://schemas.microsoft.com/office/drawing/2014/main" id="{587D282B-8B47-408D-7425-BB66E5EAB3AF}"/>
                </a:ext>
              </a:extLst>
            </p:cNvPr>
            <p:cNvGrpSpPr/>
            <p:nvPr/>
          </p:nvGrpSpPr>
          <p:grpSpPr>
            <a:xfrm>
              <a:off x="21942513" y="15048734"/>
              <a:ext cx="19329064" cy="6403862"/>
              <a:chOff x="14879214" y="1224553"/>
              <a:chExt cx="13276566" cy="4398625"/>
            </a:xfrm>
          </p:grpSpPr>
          <p:pic>
            <p:nvPicPr>
              <p:cNvPr id="37" name="Google Shape;120;p1">
                <a:extLst>
                  <a:ext uri="{FF2B5EF4-FFF2-40B4-BE49-F238E27FC236}">
                    <a16:creationId xmlns:a16="http://schemas.microsoft.com/office/drawing/2014/main" id="{AAEF121D-4D8A-3A6F-E8F5-B2D73A522F71}"/>
                  </a:ext>
                </a:extLst>
              </p:cNvPr>
              <p:cNvPicPr preferRelativeResize="0"/>
              <p:nvPr/>
            </p:nvPicPr>
            <p:blipFill>
              <a:blip r:embed="rId8"/>
              <a:srcRect/>
              <a:stretch/>
            </p:blipFill>
            <p:spPr>
              <a:xfrm>
                <a:off x="14879214" y="1224553"/>
                <a:ext cx="4445995" cy="4398624"/>
              </a:xfrm>
              <a:prstGeom prst="rect">
                <a:avLst/>
              </a:prstGeom>
              <a:noFill/>
              <a:ln w="28575" cap="flat" cmpd="sng">
                <a:solidFill>
                  <a:schemeClr val="dk1"/>
                </a:solidFill>
                <a:prstDash val="solid"/>
                <a:round/>
                <a:headEnd type="none" w="sm" len="sm"/>
                <a:tailEnd type="none" w="sm" len="sm"/>
              </a:ln>
            </p:spPr>
          </p:pic>
          <p:pic>
            <p:nvPicPr>
              <p:cNvPr id="38" name="Google Shape;121;p1">
                <a:extLst>
                  <a:ext uri="{FF2B5EF4-FFF2-40B4-BE49-F238E27FC236}">
                    <a16:creationId xmlns:a16="http://schemas.microsoft.com/office/drawing/2014/main" id="{09E4729D-B681-8FE1-FA00-657BC73E6110}"/>
                  </a:ext>
                </a:extLst>
              </p:cNvPr>
              <p:cNvPicPr preferRelativeResize="0"/>
              <p:nvPr/>
            </p:nvPicPr>
            <p:blipFill>
              <a:blip r:embed="rId9"/>
              <a:srcRect/>
              <a:stretch/>
            </p:blipFill>
            <p:spPr>
              <a:xfrm>
                <a:off x="19341870" y="1224553"/>
                <a:ext cx="4398623" cy="4398623"/>
              </a:xfrm>
              <a:prstGeom prst="rect">
                <a:avLst/>
              </a:prstGeom>
              <a:noFill/>
              <a:ln w="28575" cap="flat" cmpd="sng">
                <a:solidFill>
                  <a:schemeClr val="dk1"/>
                </a:solidFill>
                <a:prstDash val="solid"/>
                <a:round/>
                <a:headEnd type="none" w="sm" len="sm"/>
                <a:tailEnd type="none" w="sm" len="sm"/>
              </a:ln>
            </p:spPr>
          </p:pic>
          <p:pic>
            <p:nvPicPr>
              <p:cNvPr id="39" name="Google Shape;122;p1">
                <a:extLst>
                  <a:ext uri="{FF2B5EF4-FFF2-40B4-BE49-F238E27FC236}">
                    <a16:creationId xmlns:a16="http://schemas.microsoft.com/office/drawing/2014/main" id="{F9470F72-495D-3047-FCD6-C5836F9EA84A}"/>
                  </a:ext>
                </a:extLst>
              </p:cNvPr>
              <p:cNvPicPr preferRelativeResize="0"/>
              <p:nvPr/>
            </p:nvPicPr>
            <p:blipFill>
              <a:blip r:embed="rId10"/>
              <a:srcRect/>
              <a:stretch/>
            </p:blipFill>
            <p:spPr>
              <a:xfrm>
                <a:off x="23757155" y="1224553"/>
                <a:ext cx="4398625" cy="4398625"/>
              </a:xfrm>
              <a:prstGeom prst="rect">
                <a:avLst/>
              </a:prstGeom>
              <a:noFill/>
              <a:ln w="28575" cap="flat" cmpd="sng">
                <a:solidFill>
                  <a:schemeClr val="dk1"/>
                </a:solidFill>
                <a:prstDash val="solid"/>
                <a:round/>
                <a:headEnd type="none" w="sm" len="sm"/>
                <a:tailEnd type="none" w="sm" len="sm"/>
              </a:ln>
            </p:spPr>
          </p:pic>
        </p:grpSp>
      </p:grpSp>
      <p:grpSp>
        <p:nvGrpSpPr>
          <p:cNvPr id="2" name="Group 1">
            <a:extLst>
              <a:ext uri="{FF2B5EF4-FFF2-40B4-BE49-F238E27FC236}">
                <a16:creationId xmlns:a16="http://schemas.microsoft.com/office/drawing/2014/main" id="{D910F9F9-0F7E-5E1C-40BE-886DECA140E8}"/>
              </a:ext>
            </a:extLst>
          </p:cNvPr>
          <p:cNvGrpSpPr/>
          <p:nvPr/>
        </p:nvGrpSpPr>
        <p:grpSpPr>
          <a:xfrm>
            <a:off x="5953916" y="4819745"/>
            <a:ext cx="4835265" cy="1600965"/>
            <a:chOff x="14806566" y="11907890"/>
            <a:chExt cx="13353897" cy="4398624"/>
          </a:xfrm>
        </p:grpSpPr>
        <p:pic>
          <p:nvPicPr>
            <p:cNvPr id="3" name="Google Shape;125;p1">
              <a:extLst>
                <a:ext uri="{FF2B5EF4-FFF2-40B4-BE49-F238E27FC236}">
                  <a16:creationId xmlns:a16="http://schemas.microsoft.com/office/drawing/2014/main" id="{B556B0C5-1AFB-9CD2-597F-1BC705BC62BB}"/>
                </a:ext>
              </a:extLst>
            </p:cNvPr>
            <p:cNvPicPr preferRelativeResize="0"/>
            <p:nvPr/>
          </p:nvPicPr>
          <p:blipFill>
            <a:blip r:embed="rId11"/>
            <a:srcRect/>
            <a:stretch/>
          </p:blipFill>
          <p:spPr>
            <a:xfrm>
              <a:off x="14806566" y="11907890"/>
              <a:ext cx="4469118" cy="4398624"/>
            </a:xfrm>
            <a:prstGeom prst="rect">
              <a:avLst/>
            </a:prstGeom>
            <a:noFill/>
            <a:ln w="28575" cap="flat" cmpd="sng">
              <a:solidFill>
                <a:schemeClr val="dk1"/>
              </a:solidFill>
              <a:prstDash val="solid"/>
              <a:round/>
              <a:headEnd type="none" w="sm" len="sm"/>
              <a:tailEnd type="none" w="sm" len="sm"/>
            </a:ln>
          </p:spPr>
        </p:pic>
        <p:pic>
          <p:nvPicPr>
            <p:cNvPr id="4" name="Google Shape;126;p1">
              <a:extLst>
                <a:ext uri="{FF2B5EF4-FFF2-40B4-BE49-F238E27FC236}">
                  <a16:creationId xmlns:a16="http://schemas.microsoft.com/office/drawing/2014/main" id="{822A07EE-BE29-8C4E-2E4D-F4C8BC2B1391}"/>
                </a:ext>
              </a:extLst>
            </p:cNvPr>
            <p:cNvPicPr preferRelativeResize="0"/>
            <p:nvPr/>
          </p:nvPicPr>
          <p:blipFill>
            <a:blip r:embed="rId12"/>
            <a:srcRect/>
            <a:stretch/>
          </p:blipFill>
          <p:spPr>
            <a:xfrm>
              <a:off x="19275684" y="11907890"/>
              <a:ext cx="4439721" cy="4398624"/>
            </a:xfrm>
            <a:prstGeom prst="rect">
              <a:avLst/>
            </a:prstGeom>
            <a:noFill/>
            <a:ln w="28575" cap="flat" cmpd="sng">
              <a:solidFill>
                <a:schemeClr val="dk1"/>
              </a:solidFill>
              <a:prstDash val="solid"/>
              <a:round/>
              <a:headEnd type="none" w="sm" len="sm"/>
              <a:tailEnd type="none" w="sm" len="sm"/>
            </a:ln>
          </p:spPr>
        </p:pic>
        <p:pic>
          <p:nvPicPr>
            <p:cNvPr id="5" name="Google Shape;127;p1">
              <a:extLst>
                <a:ext uri="{FF2B5EF4-FFF2-40B4-BE49-F238E27FC236}">
                  <a16:creationId xmlns:a16="http://schemas.microsoft.com/office/drawing/2014/main" id="{E622A71E-1E2D-99B5-2E8F-4DAFAA3814DB}"/>
                </a:ext>
              </a:extLst>
            </p:cNvPr>
            <p:cNvPicPr preferRelativeResize="0"/>
            <p:nvPr/>
          </p:nvPicPr>
          <p:blipFill>
            <a:blip r:embed="rId13"/>
            <a:srcRect/>
            <a:stretch/>
          </p:blipFill>
          <p:spPr>
            <a:xfrm>
              <a:off x="23715406" y="11907890"/>
              <a:ext cx="4445057" cy="4398624"/>
            </a:xfrm>
            <a:prstGeom prst="rect">
              <a:avLst/>
            </a:prstGeom>
            <a:noFill/>
            <a:ln w="28575" cap="flat" cmpd="sng">
              <a:solidFill>
                <a:schemeClr val="dk1"/>
              </a:solidFill>
              <a:prstDash val="solid"/>
              <a:round/>
              <a:headEnd type="none" w="sm" len="sm"/>
              <a:tailEnd type="none" w="sm" len="sm"/>
            </a:ln>
          </p:spPr>
        </p:pic>
      </p:grpSp>
      <p:grpSp>
        <p:nvGrpSpPr>
          <p:cNvPr id="6" name="Group 5">
            <a:extLst>
              <a:ext uri="{FF2B5EF4-FFF2-40B4-BE49-F238E27FC236}">
                <a16:creationId xmlns:a16="http://schemas.microsoft.com/office/drawing/2014/main" id="{C15D3FF8-3222-D7B0-E816-B647B5A66D8B}"/>
              </a:ext>
            </a:extLst>
          </p:cNvPr>
          <p:cNvGrpSpPr/>
          <p:nvPr/>
        </p:nvGrpSpPr>
        <p:grpSpPr>
          <a:xfrm>
            <a:off x="6315178" y="6382637"/>
            <a:ext cx="4233526" cy="380181"/>
            <a:chOff x="23365946" y="19284673"/>
            <a:chExt cx="16934103" cy="1520725"/>
          </a:xfrm>
        </p:grpSpPr>
        <p:sp>
          <p:nvSpPr>
            <p:cNvPr id="16" name="Title 1">
              <a:extLst>
                <a:ext uri="{FF2B5EF4-FFF2-40B4-BE49-F238E27FC236}">
                  <a16:creationId xmlns:a16="http://schemas.microsoft.com/office/drawing/2014/main" id="{E97F2C2E-F3F9-5287-C133-D3BC702C7601}"/>
                </a:ext>
              </a:extLst>
            </p:cNvPr>
            <p:cNvSpPr txBox="1">
              <a:spLocks/>
            </p:cNvSpPr>
            <p:nvPr/>
          </p:nvSpPr>
          <p:spPr>
            <a:xfrm>
              <a:off x="23365946" y="19284673"/>
              <a:ext cx="4068991" cy="1516429"/>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500" dirty="0"/>
                <a:t>seed 1</a:t>
              </a:r>
            </a:p>
          </p:txBody>
        </p:sp>
        <p:sp>
          <p:nvSpPr>
            <p:cNvPr id="17" name="Title 1">
              <a:extLst>
                <a:ext uri="{FF2B5EF4-FFF2-40B4-BE49-F238E27FC236}">
                  <a16:creationId xmlns:a16="http://schemas.microsoft.com/office/drawing/2014/main" id="{5816254E-0F61-2575-1AD8-8DCA1EECA9AF}"/>
                </a:ext>
              </a:extLst>
            </p:cNvPr>
            <p:cNvSpPr txBox="1">
              <a:spLocks/>
            </p:cNvSpPr>
            <p:nvPr/>
          </p:nvSpPr>
          <p:spPr>
            <a:xfrm>
              <a:off x="29798502" y="19288969"/>
              <a:ext cx="4068991" cy="1516429"/>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500" dirty="0"/>
                <a:t>seed 2</a:t>
              </a:r>
            </a:p>
          </p:txBody>
        </p:sp>
        <p:sp>
          <p:nvSpPr>
            <p:cNvPr id="18" name="Title 1">
              <a:extLst>
                <a:ext uri="{FF2B5EF4-FFF2-40B4-BE49-F238E27FC236}">
                  <a16:creationId xmlns:a16="http://schemas.microsoft.com/office/drawing/2014/main" id="{1F0BE577-53B6-7ED5-F1D6-555D9B0E2CF8}"/>
                </a:ext>
              </a:extLst>
            </p:cNvPr>
            <p:cNvSpPr txBox="1">
              <a:spLocks/>
            </p:cNvSpPr>
            <p:nvPr/>
          </p:nvSpPr>
          <p:spPr>
            <a:xfrm>
              <a:off x="36231058" y="19284674"/>
              <a:ext cx="4068991" cy="1516429"/>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500" dirty="0"/>
                <a:t>seed 3</a:t>
              </a:r>
            </a:p>
          </p:txBody>
        </p:sp>
      </p:grpSp>
      <p:sp>
        <p:nvSpPr>
          <p:cNvPr id="20" name="Oval 19">
            <a:extLst>
              <a:ext uri="{FF2B5EF4-FFF2-40B4-BE49-F238E27FC236}">
                <a16:creationId xmlns:a16="http://schemas.microsoft.com/office/drawing/2014/main" id="{F0055E8B-F766-328D-6879-CE9DD3A61E49}"/>
              </a:ext>
            </a:extLst>
          </p:cNvPr>
          <p:cNvSpPr/>
          <p:nvPr/>
        </p:nvSpPr>
        <p:spPr>
          <a:xfrm>
            <a:off x="8363780" y="5620228"/>
            <a:ext cx="17727" cy="18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4" name="Oval 23">
            <a:extLst>
              <a:ext uri="{FF2B5EF4-FFF2-40B4-BE49-F238E27FC236}">
                <a16:creationId xmlns:a16="http://schemas.microsoft.com/office/drawing/2014/main" id="{309C4F8B-4742-BC2C-ED1B-44FE668DB9EC}"/>
              </a:ext>
            </a:extLst>
          </p:cNvPr>
          <p:cNvSpPr/>
          <p:nvPr/>
        </p:nvSpPr>
        <p:spPr>
          <a:xfrm>
            <a:off x="8423078" y="6572728"/>
            <a:ext cx="17727" cy="185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5" name="TextBox 24">
            <a:extLst>
              <a:ext uri="{FF2B5EF4-FFF2-40B4-BE49-F238E27FC236}">
                <a16:creationId xmlns:a16="http://schemas.microsoft.com/office/drawing/2014/main" id="{4721BEE7-18CB-58B4-079F-EB1251687D03}"/>
              </a:ext>
            </a:extLst>
          </p:cNvPr>
          <p:cNvSpPr txBox="1"/>
          <p:nvPr/>
        </p:nvSpPr>
        <p:spPr>
          <a:xfrm>
            <a:off x="2096012" y="3001802"/>
            <a:ext cx="1423788" cy="400110"/>
          </a:xfrm>
          <a:prstGeom prst="rect">
            <a:avLst/>
          </a:prstGeom>
          <a:noFill/>
        </p:spPr>
        <p:txBody>
          <a:bodyPr wrap="none" rtlCol="0">
            <a:spAutoFit/>
          </a:bodyPr>
          <a:lstStyle/>
          <a:p>
            <a:r>
              <a:rPr lang="en-US" sz="2000" dirty="0">
                <a:solidFill>
                  <a:sysClr val="windowText" lastClr="000000"/>
                </a:solidFill>
                <a:latin typeface="Helvetica Light" panose="020B0403020202020204" pitchFamily="34" charset="0"/>
              </a:rPr>
              <a:t>Image Pair</a:t>
            </a:r>
          </a:p>
        </p:txBody>
      </p:sp>
      <p:sp>
        <p:nvSpPr>
          <p:cNvPr id="28" name="Title 1">
            <a:extLst>
              <a:ext uri="{FF2B5EF4-FFF2-40B4-BE49-F238E27FC236}">
                <a16:creationId xmlns:a16="http://schemas.microsoft.com/office/drawing/2014/main" id="{1315F11F-120B-2755-995A-90AACD351CD7}"/>
              </a:ext>
            </a:extLst>
          </p:cNvPr>
          <p:cNvSpPr>
            <a:spLocks noGrp="1"/>
          </p:cNvSpPr>
          <p:nvPr>
            <p:ph type="title"/>
          </p:nvPr>
        </p:nvSpPr>
        <p:spPr>
          <a:xfrm>
            <a:off x="829039" y="-2165"/>
            <a:ext cx="9464040" cy="1325563"/>
          </a:xfrm>
        </p:spPr>
        <p:txBody>
          <a:bodyPr>
            <a:normAutofit/>
          </a:bodyPr>
          <a:lstStyle/>
          <a:p>
            <a:r>
              <a:rPr lang="en-US" b="1" dirty="0">
                <a:latin typeface="HELVETICA LIGHT" panose="020B0403020202020204" pitchFamily="34" charset="0"/>
              </a:rPr>
              <a:t>Solution</a:t>
            </a:r>
            <a:r>
              <a:rPr lang="en-US" dirty="0">
                <a:latin typeface="Helvetica Light" panose="020B0403020202020204" pitchFamily="34" charset="0"/>
              </a:rPr>
              <a:t>: Learn Stylistic Difference From Image Pair! </a:t>
            </a:r>
          </a:p>
        </p:txBody>
      </p:sp>
      <p:grpSp>
        <p:nvGrpSpPr>
          <p:cNvPr id="30" name="Group 29">
            <a:extLst>
              <a:ext uri="{FF2B5EF4-FFF2-40B4-BE49-F238E27FC236}">
                <a16:creationId xmlns:a16="http://schemas.microsoft.com/office/drawing/2014/main" id="{3C3A4006-45D1-F819-8664-36420B0BDAA1}"/>
              </a:ext>
            </a:extLst>
          </p:cNvPr>
          <p:cNvGrpSpPr/>
          <p:nvPr/>
        </p:nvGrpSpPr>
        <p:grpSpPr>
          <a:xfrm>
            <a:off x="5656794" y="3108874"/>
            <a:ext cx="5132387" cy="1600965"/>
            <a:chOff x="19789402" y="10941087"/>
            <a:chExt cx="20529546" cy="6403861"/>
          </a:xfrm>
        </p:grpSpPr>
        <p:sp>
          <p:nvSpPr>
            <p:cNvPr id="43" name="Right Arrow 42">
              <a:extLst>
                <a:ext uri="{FF2B5EF4-FFF2-40B4-BE49-F238E27FC236}">
                  <a16:creationId xmlns:a16="http://schemas.microsoft.com/office/drawing/2014/main" id="{A4A8CB79-9956-68FC-6A29-9707A42232AD}"/>
                </a:ext>
              </a:extLst>
            </p:cNvPr>
            <p:cNvSpPr/>
            <p:nvPr/>
          </p:nvSpPr>
          <p:spPr>
            <a:xfrm>
              <a:off x="19789402" y="13419802"/>
              <a:ext cx="1111031" cy="1802377"/>
            </a:xfrm>
            <a:prstGeom prst="rightArrow">
              <a:avLst>
                <a:gd name="adj1" fmla="val 50000"/>
                <a:gd name="adj2" fmla="val 77421"/>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grpSp>
          <p:nvGrpSpPr>
            <p:cNvPr id="44" name="Group 43">
              <a:extLst>
                <a:ext uri="{FF2B5EF4-FFF2-40B4-BE49-F238E27FC236}">
                  <a16:creationId xmlns:a16="http://schemas.microsoft.com/office/drawing/2014/main" id="{20A05D68-0C75-5A7B-1EF5-16D94159A9C4}"/>
                </a:ext>
              </a:extLst>
            </p:cNvPr>
            <p:cNvGrpSpPr/>
            <p:nvPr/>
          </p:nvGrpSpPr>
          <p:grpSpPr>
            <a:xfrm>
              <a:off x="20973872" y="10941087"/>
              <a:ext cx="19345076" cy="6403861"/>
              <a:chOff x="14830209" y="11702879"/>
              <a:chExt cx="13287565" cy="4398624"/>
            </a:xfrm>
          </p:grpSpPr>
          <p:pic>
            <p:nvPicPr>
              <p:cNvPr id="45" name="Google Shape;92;p1">
                <a:extLst>
                  <a:ext uri="{FF2B5EF4-FFF2-40B4-BE49-F238E27FC236}">
                    <a16:creationId xmlns:a16="http://schemas.microsoft.com/office/drawing/2014/main" id="{C6FC8A69-1D0B-43E8-C2BA-7D2CA9403C94}"/>
                  </a:ext>
                </a:extLst>
              </p:cNvPr>
              <p:cNvPicPr preferRelativeResize="0"/>
              <p:nvPr/>
            </p:nvPicPr>
            <p:blipFill>
              <a:blip r:embed="rId14"/>
              <a:srcRect/>
              <a:stretch/>
            </p:blipFill>
            <p:spPr>
              <a:xfrm>
                <a:off x="14830209" y="11702879"/>
                <a:ext cx="4438838" cy="4398624"/>
              </a:xfrm>
              <a:prstGeom prst="rect">
                <a:avLst/>
              </a:prstGeom>
              <a:noFill/>
              <a:ln w="28575" cap="flat" cmpd="sng">
                <a:solidFill>
                  <a:schemeClr val="dk1"/>
                </a:solidFill>
                <a:prstDash val="solid"/>
                <a:round/>
                <a:headEnd type="none" w="sm" len="sm"/>
                <a:tailEnd type="none" w="sm" len="sm"/>
              </a:ln>
            </p:spPr>
          </p:pic>
          <p:pic>
            <p:nvPicPr>
              <p:cNvPr id="46" name="Google Shape;93;p1">
                <a:extLst>
                  <a:ext uri="{FF2B5EF4-FFF2-40B4-BE49-F238E27FC236}">
                    <a16:creationId xmlns:a16="http://schemas.microsoft.com/office/drawing/2014/main" id="{018FF9CA-ECBC-DBE3-50F0-14282F462182}"/>
                  </a:ext>
                </a:extLst>
              </p:cNvPr>
              <p:cNvPicPr preferRelativeResize="0"/>
              <p:nvPr/>
            </p:nvPicPr>
            <p:blipFill>
              <a:blip r:embed="rId15"/>
              <a:srcRect/>
              <a:stretch/>
            </p:blipFill>
            <p:spPr>
              <a:xfrm>
                <a:off x="19287203" y="11702879"/>
                <a:ext cx="4431947" cy="4398624"/>
              </a:xfrm>
              <a:prstGeom prst="rect">
                <a:avLst/>
              </a:prstGeom>
              <a:noFill/>
              <a:ln w="28575" cap="flat" cmpd="sng">
                <a:solidFill>
                  <a:schemeClr val="dk1"/>
                </a:solidFill>
                <a:prstDash val="solid"/>
                <a:round/>
                <a:headEnd type="none" w="sm" len="sm"/>
                <a:tailEnd type="none" w="sm" len="sm"/>
              </a:ln>
            </p:spPr>
          </p:pic>
          <p:pic>
            <p:nvPicPr>
              <p:cNvPr id="47" name="Google Shape;94;p1">
                <a:extLst>
                  <a:ext uri="{FF2B5EF4-FFF2-40B4-BE49-F238E27FC236}">
                    <a16:creationId xmlns:a16="http://schemas.microsoft.com/office/drawing/2014/main" id="{EF402C51-E66A-A121-7497-781563F15FD0}"/>
                  </a:ext>
                </a:extLst>
              </p:cNvPr>
              <p:cNvPicPr preferRelativeResize="0"/>
              <p:nvPr/>
            </p:nvPicPr>
            <p:blipFill>
              <a:blip r:embed="rId16"/>
              <a:srcRect/>
              <a:stretch/>
            </p:blipFill>
            <p:spPr>
              <a:xfrm>
                <a:off x="23719150" y="11702879"/>
                <a:ext cx="4398624" cy="4398624"/>
              </a:xfrm>
              <a:prstGeom prst="rect">
                <a:avLst/>
              </a:prstGeom>
              <a:noFill/>
              <a:ln w="28575" cap="flat" cmpd="sng">
                <a:solidFill>
                  <a:schemeClr val="dk1"/>
                </a:solidFill>
                <a:prstDash val="solid"/>
                <a:round/>
                <a:headEnd type="none" w="sm" len="sm"/>
                <a:tailEnd type="none" w="sm" len="sm"/>
              </a:ln>
            </p:spPr>
          </p:pic>
        </p:grpSp>
      </p:grpSp>
      <p:grpSp>
        <p:nvGrpSpPr>
          <p:cNvPr id="61" name="Group 60">
            <a:extLst>
              <a:ext uri="{FF2B5EF4-FFF2-40B4-BE49-F238E27FC236}">
                <a16:creationId xmlns:a16="http://schemas.microsoft.com/office/drawing/2014/main" id="{0ADB4B82-B2CF-1A12-C306-DCBCFFB6635E}"/>
              </a:ext>
            </a:extLst>
          </p:cNvPr>
          <p:cNvGrpSpPr/>
          <p:nvPr/>
        </p:nvGrpSpPr>
        <p:grpSpPr>
          <a:xfrm>
            <a:off x="3957006" y="3366693"/>
            <a:ext cx="1657644" cy="1106799"/>
            <a:chOff x="13461844" y="13331496"/>
            <a:chExt cx="6630574" cy="4427197"/>
          </a:xfrm>
        </p:grpSpPr>
        <p:grpSp>
          <p:nvGrpSpPr>
            <p:cNvPr id="48" name="Group 47">
              <a:extLst>
                <a:ext uri="{FF2B5EF4-FFF2-40B4-BE49-F238E27FC236}">
                  <a16:creationId xmlns:a16="http://schemas.microsoft.com/office/drawing/2014/main" id="{69743F7F-A582-4A88-9F7D-AF69F64FF1DE}"/>
                </a:ext>
              </a:extLst>
            </p:cNvPr>
            <p:cNvGrpSpPr/>
            <p:nvPr/>
          </p:nvGrpSpPr>
          <p:grpSpPr>
            <a:xfrm>
              <a:off x="14668324" y="13331496"/>
              <a:ext cx="5424094" cy="4427197"/>
              <a:chOff x="10054331" y="8436090"/>
              <a:chExt cx="3725651" cy="3040912"/>
            </a:xfrm>
          </p:grpSpPr>
          <p:sp>
            <p:nvSpPr>
              <p:cNvPr id="49" name="Rectangle 48">
                <a:extLst>
                  <a:ext uri="{FF2B5EF4-FFF2-40B4-BE49-F238E27FC236}">
                    <a16:creationId xmlns:a16="http://schemas.microsoft.com/office/drawing/2014/main" id="{D181724D-2269-CE90-1A2B-95C85F1A9FB0}"/>
                  </a:ext>
                </a:extLst>
              </p:cNvPr>
              <p:cNvSpPr/>
              <p:nvPr/>
            </p:nvSpPr>
            <p:spPr>
              <a:xfrm>
                <a:off x="10379179"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50" name="Rectangle 49">
                <a:extLst>
                  <a:ext uri="{FF2B5EF4-FFF2-40B4-BE49-F238E27FC236}">
                    <a16:creationId xmlns:a16="http://schemas.microsoft.com/office/drawing/2014/main" id="{E152E8D1-F76C-1B3E-3DA0-729DDB8B68FB}"/>
                  </a:ext>
                </a:extLst>
              </p:cNvPr>
              <p:cNvSpPr/>
              <p:nvPr/>
            </p:nvSpPr>
            <p:spPr>
              <a:xfrm>
                <a:off x="11070190"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51" name="Rectangle 50">
                <a:extLst>
                  <a:ext uri="{FF2B5EF4-FFF2-40B4-BE49-F238E27FC236}">
                    <a16:creationId xmlns:a16="http://schemas.microsoft.com/office/drawing/2014/main" id="{B9D39040-E598-F225-9E23-C5A1A368DE2C}"/>
                  </a:ext>
                </a:extLst>
              </p:cNvPr>
              <p:cNvSpPr/>
              <p:nvPr/>
            </p:nvSpPr>
            <p:spPr>
              <a:xfrm>
                <a:off x="11761201" y="9148740"/>
                <a:ext cx="489518" cy="161561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52" name="Rectangle 51">
                <a:extLst>
                  <a:ext uri="{FF2B5EF4-FFF2-40B4-BE49-F238E27FC236}">
                    <a16:creationId xmlns:a16="http://schemas.microsoft.com/office/drawing/2014/main" id="{7FC8736A-7837-7FD4-061B-F8F0E13427C1}"/>
                  </a:ext>
                </a:extLst>
              </p:cNvPr>
              <p:cNvSpPr/>
              <p:nvPr/>
            </p:nvSpPr>
            <p:spPr>
              <a:xfrm>
                <a:off x="12452212"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53" name="Rectangle 52">
                <a:extLst>
                  <a:ext uri="{FF2B5EF4-FFF2-40B4-BE49-F238E27FC236}">
                    <a16:creationId xmlns:a16="http://schemas.microsoft.com/office/drawing/2014/main" id="{91B170B4-4094-AF58-D4E4-08056AC8BD0A}"/>
                  </a:ext>
                </a:extLst>
              </p:cNvPr>
              <p:cNvSpPr/>
              <p:nvPr/>
            </p:nvSpPr>
            <p:spPr>
              <a:xfrm>
                <a:off x="13143224"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54" name="TextBox 53">
                <a:extLst>
                  <a:ext uri="{FF2B5EF4-FFF2-40B4-BE49-F238E27FC236}">
                    <a16:creationId xmlns:a16="http://schemas.microsoft.com/office/drawing/2014/main" id="{6FEFCD08-E8AF-8837-5305-BF821B085C9F}"/>
                  </a:ext>
                </a:extLst>
              </p:cNvPr>
              <p:cNvSpPr txBox="1"/>
              <p:nvPr/>
            </p:nvSpPr>
            <p:spPr>
              <a:xfrm>
                <a:off x="10054331" y="9339866"/>
                <a:ext cx="3725651" cy="1233359"/>
              </a:xfrm>
              <a:prstGeom prst="rect">
                <a:avLst/>
              </a:prstGeom>
              <a:solidFill>
                <a:srgbClr val="CDDFC9"/>
              </a:solidFill>
              <a:ln w="28575">
                <a:solidFill>
                  <a:schemeClr val="tx1"/>
                </a:solidFill>
              </a:ln>
            </p:spPr>
            <p:txBody>
              <a:bodyPr wrap="square" rtlCol="0" anchor="ctr">
                <a:spAutoFit/>
              </a:bodyPr>
              <a:lstStyle/>
              <a:p>
                <a:pPr algn="ctr"/>
                <a:r>
                  <a:rPr lang="en-US" sz="1320" dirty="0">
                    <a:latin typeface="Helvetica" pitchFamily="2" charset="0"/>
                  </a:rPr>
                  <a:t>Pair</a:t>
                </a:r>
              </a:p>
              <a:p>
                <a:pPr algn="ctr">
                  <a:lnSpc>
                    <a:spcPct val="70000"/>
                  </a:lnSpc>
                </a:pPr>
                <a:r>
                  <a:rPr lang="en-US" sz="1320" dirty="0">
                    <a:latin typeface="Helvetica" pitchFamily="2" charset="0"/>
                  </a:rPr>
                  <a:t>Customization</a:t>
                </a:r>
              </a:p>
            </p:txBody>
          </p:sp>
        </p:grpSp>
        <p:sp>
          <p:nvSpPr>
            <p:cNvPr id="55" name="Right Arrow 54">
              <a:extLst>
                <a:ext uri="{FF2B5EF4-FFF2-40B4-BE49-F238E27FC236}">
                  <a16:creationId xmlns:a16="http://schemas.microsoft.com/office/drawing/2014/main" id="{E03A2E0E-6612-91C0-27F7-B4705CF730EE}"/>
                </a:ext>
              </a:extLst>
            </p:cNvPr>
            <p:cNvSpPr/>
            <p:nvPr/>
          </p:nvSpPr>
          <p:spPr>
            <a:xfrm>
              <a:off x="13461844" y="14750772"/>
              <a:ext cx="1113584" cy="1856300"/>
            </a:xfrm>
            <a:prstGeom prst="rightArrow">
              <a:avLst>
                <a:gd name="adj1" fmla="val 50000"/>
                <a:gd name="adj2" fmla="val 77421"/>
              </a:avLst>
            </a:prstGeom>
            <a:solidFill>
              <a:schemeClr val="accent6">
                <a:lumMod val="7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grpSp>
      <p:pic>
        <p:nvPicPr>
          <p:cNvPr id="59" name="Graphic 58" descr="Single gear with solid fill">
            <a:extLst>
              <a:ext uri="{FF2B5EF4-FFF2-40B4-BE49-F238E27FC236}">
                <a16:creationId xmlns:a16="http://schemas.microsoft.com/office/drawing/2014/main" id="{4FE49AFB-251B-6655-E6D0-FF5E6FEEAAB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96378" y="3776073"/>
            <a:ext cx="188803" cy="188803"/>
          </a:xfrm>
          <a:prstGeom prst="rect">
            <a:avLst/>
          </a:prstGeom>
        </p:spPr>
      </p:pic>
      <p:pic>
        <p:nvPicPr>
          <p:cNvPr id="60" name="Graphic 59" descr="Single gear with solid fill">
            <a:extLst>
              <a:ext uri="{FF2B5EF4-FFF2-40B4-BE49-F238E27FC236}">
                <a16:creationId xmlns:a16="http://schemas.microsoft.com/office/drawing/2014/main" id="{9BB5305F-D7EC-4B73-19DC-20EDA50F27D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404121" y="3702163"/>
            <a:ext cx="188803" cy="188803"/>
          </a:xfrm>
          <a:prstGeom prst="rect">
            <a:avLst/>
          </a:prstGeom>
        </p:spPr>
      </p:pic>
      <p:sp>
        <p:nvSpPr>
          <p:cNvPr id="15" name="Slide Number Placeholder 14">
            <a:extLst>
              <a:ext uri="{FF2B5EF4-FFF2-40B4-BE49-F238E27FC236}">
                <a16:creationId xmlns:a16="http://schemas.microsoft.com/office/drawing/2014/main" id="{AECB827F-3D62-C273-387F-E620DA9C7E1D}"/>
              </a:ext>
            </a:extLst>
          </p:cNvPr>
          <p:cNvSpPr>
            <a:spLocks noGrp="1"/>
          </p:cNvSpPr>
          <p:nvPr>
            <p:ph type="sldNum" sz="quarter" idx="12"/>
          </p:nvPr>
        </p:nvSpPr>
        <p:spPr/>
        <p:txBody>
          <a:bodyPr/>
          <a:lstStyle/>
          <a:p>
            <a:fld id="{3264C1AE-DE44-4966-837A-438CCB5D2F67}" type="slidenum">
              <a:rPr lang="en-US" smtClean="0"/>
              <a:t>10</a:t>
            </a:fld>
            <a:endParaRPr lang="en-US"/>
          </a:p>
        </p:txBody>
      </p:sp>
      <p:pic>
        <p:nvPicPr>
          <p:cNvPr id="19" name="Audio 18">
            <a:extLst>
              <a:ext uri="{FF2B5EF4-FFF2-40B4-BE49-F238E27FC236}">
                <a16:creationId xmlns:a16="http://schemas.microsoft.com/office/drawing/2014/main" id="{4576EB98-ADA0-CEE4-4096-2794DF2BCAEB}"/>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875336124"/>
      </p:ext>
    </p:extLst>
  </p:cSld>
  <p:clrMapOvr>
    <a:masterClrMapping/>
  </p:clrMapOvr>
  <mc:AlternateContent xmlns:mc="http://schemas.openxmlformats.org/markup-compatibility/2006" xmlns:p14="http://schemas.microsoft.com/office/powerpoint/2010/main">
    <mc:Choice Requires="p14">
      <p:transition spd="slow" p14:dur="2000" advTm="16684"/>
    </mc:Choice>
    <mc:Fallback xmlns="">
      <p:transition spd="slow" advTm="16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22" presetClass="entr" presetSubtype="8"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wipe(left)">
                                      <p:cBhvr>
                                        <p:cTn id="9" dur="500"/>
                                        <p:tgtEl>
                                          <p:spTgt spid="23"/>
                                        </p:tgtEl>
                                      </p:cBhvr>
                                    </p:animEffect>
                                  </p:childTnLst>
                                </p:cTn>
                              </p:par>
                              <p:par>
                                <p:cTn id="10" presetID="42" presetClass="path" presetSubtype="0" accel="50000" decel="50000" fill="hold" grpId="0" nodeType="withEffect">
                                  <p:stCondLst>
                                    <p:cond delay="0"/>
                                  </p:stCondLst>
                                  <p:childTnLst>
                                    <p:animMotion origin="layout" path="M -1.90972E-6 -1.94444E-6 L -0.07892 -0.00989 " pathEditMode="relative" rAng="0" ptsTypes="AA">
                                      <p:cBhvr>
                                        <p:cTn id="11" dur="500" fill="hold"/>
                                        <p:tgtEl>
                                          <p:spTgt spid="25"/>
                                        </p:tgtEl>
                                        <p:attrNameLst>
                                          <p:attrName>ppt_x</p:attrName>
                                          <p:attrName>ppt_y</p:attrName>
                                        </p:attrNameLst>
                                      </p:cBhvr>
                                      <p:rCtr x="-3946" y="-498"/>
                                    </p:animMotion>
                                  </p:childTnLst>
                                </p:cTn>
                              </p:par>
                              <p:par>
                                <p:cTn id="12" presetID="6" presetClass="emph" presetSubtype="0" accel="50000" decel="50000" fill="hold" grpId="1" nodeType="withEffect">
                                  <p:stCondLst>
                                    <p:cond delay="0"/>
                                  </p:stCondLst>
                                  <p:childTnLst>
                                    <p:animScale>
                                      <p:cBhvr>
                                        <p:cTn id="13" dur="500" fill="hold"/>
                                        <p:tgtEl>
                                          <p:spTgt spid="25"/>
                                        </p:tgtEl>
                                      </p:cBhvr>
                                      <p:by x="70000" y="70000"/>
                                    </p:animScale>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par>
                                <p:cTn id="22" presetID="8" presetClass="emph" presetSubtype="0" fill="hold" nodeType="withEffect">
                                  <p:stCondLst>
                                    <p:cond delay="0"/>
                                  </p:stCondLst>
                                  <p:childTnLst>
                                    <p:animRot by="21600000">
                                      <p:cBhvr>
                                        <p:cTn id="23" dur="2000" fill="hold"/>
                                        <p:tgtEl>
                                          <p:spTgt spid="59"/>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60"/>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9"/>
                </p:tgtEl>
              </p:cMediaNode>
            </p:audio>
          </p:childTnLst>
        </p:cTn>
      </p:par>
    </p:tnLst>
    <p:bldLst>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7C06717-DB66-3D72-9F2D-62AC3B179F58}"/>
              </a:ext>
            </a:extLst>
          </p:cNvPr>
          <p:cNvGrpSpPr/>
          <p:nvPr/>
        </p:nvGrpSpPr>
        <p:grpSpPr>
          <a:xfrm>
            <a:off x="519748" y="1130280"/>
            <a:ext cx="6361337" cy="4117584"/>
            <a:chOff x="8245758" y="6528155"/>
            <a:chExt cx="27399684" cy="17565913"/>
          </a:xfrm>
        </p:grpSpPr>
        <p:sp>
          <p:nvSpPr>
            <p:cNvPr id="13" name="Rectangle 12">
              <a:extLst>
                <a:ext uri="{FF2B5EF4-FFF2-40B4-BE49-F238E27FC236}">
                  <a16:creationId xmlns:a16="http://schemas.microsoft.com/office/drawing/2014/main" id="{E06635F2-98A4-1C14-0BA1-B793E4B6B1E6}"/>
                </a:ext>
              </a:extLst>
            </p:cNvPr>
            <p:cNvSpPr/>
            <p:nvPr/>
          </p:nvSpPr>
          <p:spPr>
            <a:xfrm>
              <a:off x="8245758" y="6670396"/>
              <a:ext cx="27399684" cy="17423672"/>
            </a:xfrm>
            <a:prstGeom prst="rect">
              <a:avLst/>
            </a:prstGeom>
            <a:solidFill>
              <a:srgbClr val="CDDFC9">
                <a:alpha val="7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4" name="TextBox 13">
              <a:extLst>
                <a:ext uri="{FF2B5EF4-FFF2-40B4-BE49-F238E27FC236}">
                  <a16:creationId xmlns:a16="http://schemas.microsoft.com/office/drawing/2014/main" id="{2037A9CF-E4FE-3997-6BA4-0EFDDEE44D39}"/>
                </a:ext>
              </a:extLst>
            </p:cNvPr>
            <p:cNvSpPr txBox="1"/>
            <p:nvPr/>
          </p:nvSpPr>
          <p:spPr>
            <a:xfrm>
              <a:off x="15684910" y="6528155"/>
              <a:ext cx="9575497" cy="2514405"/>
            </a:xfrm>
            <a:prstGeom prst="rect">
              <a:avLst/>
            </a:prstGeom>
            <a:noFill/>
          </p:spPr>
          <p:txBody>
            <a:bodyPr wrap="none" rtlCol="0">
              <a:spAutoFit/>
            </a:bodyPr>
            <a:lstStyle/>
            <a:p>
              <a:r>
                <a:rPr lang="en-US" sz="4800" dirty="0">
                  <a:solidFill>
                    <a:sysClr val="windowText" lastClr="000000"/>
                  </a:solidFill>
                  <a:latin typeface="Helvetica Light" panose="020B0403020202020204" pitchFamily="34" charset="0"/>
                </a:rPr>
                <a:t>Image Pair</a:t>
              </a:r>
            </a:p>
          </p:txBody>
        </p:sp>
      </p:grpSp>
      <p:grpSp>
        <p:nvGrpSpPr>
          <p:cNvPr id="15" name="Group 14">
            <a:extLst>
              <a:ext uri="{FF2B5EF4-FFF2-40B4-BE49-F238E27FC236}">
                <a16:creationId xmlns:a16="http://schemas.microsoft.com/office/drawing/2014/main" id="{17D5D09E-2409-B6A1-D24C-0F7D12093459}"/>
              </a:ext>
            </a:extLst>
          </p:cNvPr>
          <p:cNvGrpSpPr/>
          <p:nvPr/>
        </p:nvGrpSpPr>
        <p:grpSpPr>
          <a:xfrm>
            <a:off x="929286" y="1999921"/>
            <a:ext cx="2594672" cy="3163951"/>
            <a:chOff x="10009727" y="10238106"/>
            <a:chExt cx="11175824" cy="13497644"/>
          </a:xfrm>
        </p:grpSpPr>
        <p:sp>
          <p:nvSpPr>
            <p:cNvPr id="16" name="TextBox 15">
              <a:extLst>
                <a:ext uri="{FF2B5EF4-FFF2-40B4-BE49-F238E27FC236}">
                  <a16:creationId xmlns:a16="http://schemas.microsoft.com/office/drawing/2014/main" id="{3C1874B3-BF73-25DD-3748-03F9338E4B8D}"/>
                </a:ext>
              </a:extLst>
            </p:cNvPr>
            <p:cNvSpPr txBox="1"/>
            <p:nvPr/>
          </p:nvSpPr>
          <p:spPr>
            <a:xfrm>
              <a:off x="10297958" y="21503656"/>
              <a:ext cx="10887589" cy="2232094"/>
            </a:xfrm>
            <a:prstGeom prst="rect">
              <a:avLst/>
            </a:prstGeom>
            <a:noFill/>
          </p:spPr>
          <p:txBody>
            <a:bodyPr wrap="square" rtlCol="0" anchor="ctr">
              <a:spAutoFit/>
            </a:bodyPr>
            <a:lstStyle/>
            <a:p>
              <a:pPr algn="ctr"/>
              <a:r>
                <a:rPr lang="en-US" sz="2800" dirty="0">
                  <a:latin typeface="Helvetica Light" panose="020B0403020202020204" pitchFamily="34" charset="0"/>
                </a:rPr>
                <a:t>Content image</a:t>
              </a:r>
            </a:p>
          </p:txBody>
        </p:sp>
        <p:pic>
          <p:nvPicPr>
            <p:cNvPr id="17" name="Picture 2">
              <a:extLst>
                <a:ext uri="{FF2B5EF4-FFF2-40B4-BE49-F238E27FC236}">
                  <a16:creationId xmlns:a16="http://schemas.microsoft.com/office/drawing/2014/main" id="{2C5D13A8-FE84-ACFC-0AAD-A1C723C3E280}"/>
                </a:ext>
              </a:extLst>
            </p:cNvPr>
            <p:cNvPicPr>
              <a:picLocks noChangeAspect="1" noChangeArrowheads="1"/>
            </p:cNvPicPr>
            <p:nvPr/>
          </p:nvPicPr>
          <p:blipFill>
            <a:blip r:embed="rId5"/>
            <a:srcRect/>
            <a:stretch/>
          </p:blipFill>
          <p:spPr bwMode="auto">
            <a:xfrm>
              <a:off x="10009727" y="10238106"/>
              <a:ext cx="11175824" cy="11175825"/>
            </a:xfrm>
            <a:prstGeom prst="rect">
              <a:avLst/>
            </a:prstGeom>
            <a:solidFill>
              <a:schemeClr val="bg2"/>
            </a:solidFill>
            <a:ln w="28575">
              <a:solidFill>
                <a:schemeClr val="tx1"/>
              </a:solidFill>
            </a:ln>
          </p:spPr>
        </p:pic>
      </p:grpSp>
      <p:grpSp>
        <p:nvGrpSpPr>
          <p:cNvPr id="18" name="Group 17">
            <a:extLst>
              <a:ext uri="{FF2B5EF4-FFF2-40B4-BE49-F238E27FC236}">
                <a16:creationId xmlns:a16="http://schemas.microsoft.com/office/drawing/2014/main" id="{A80929E1-BE19-BF7A-F8D6-E06FDF819ED6}"/>
              </a:ext>
            </a:extLst>
          </p:cNvPr>
          <p:cNvGrpSpPr/>
          <p:nvPr/>
        </p:nvGrpSpPr>
        <p:grpSpPr>
          <a:xfrm>
            <a:off x="3876877" y="1999921"/>
            <a:ext cx="2594672" cy="3087892"/>
            <a:chOff x="22705652" y="10238106"/>
            <a:chExt cx="11175824" cy="13173170"/>
          </a:xfrm>
        </p:grpSpPr>
        <p:pic>
          <p:nvPicPr>
            <p:cNvPr id="19" name="Picture 4">
              <a:extLst>
                <a:ext uri="{FF2B5EF4-FFF2-40B4-BE49-F238E27FC236}">
                  <a16:creationId xmlns:a16="http://schemas.microsoft.com/office/drawing/2014/main" id="{3EDE5C4E-F9D9-DCF3-2FA8-FBA525248229}"/>
                </a:ext>
              </a:extLst>
            </p:cNvPr>
            <p:cNvPicPr>
              <a:picLocks noChangeAspect="1" noChangeArrowheads="1"/>
            </p:cNvPicPr>
            <p:nvPr/>
          </p:nvPicPr>
          <p:blipFill>
            <a:blip r:embed="rId6"/>
            <a:srcRect/>
            <a:stretch/>
          </p:blipFill>
          <p:spPr bwMode="auto">
            <a:xfrm>
              <a:off x="22705652" y="10238106"/>
              <a:ext cx="11175824" cy="11175825"/>
            </a:xfrm>
            <a:prstGeom prst="rect">
              <a:avLst/>
            </a:prstGeom>
            <a:solidFill>
              <a:schemeClr val="bg2"/>
            </a:solidFill>
            <a:ln w="28575">
              <a:solidFill>
                <a:schemeClr val="tx1"/>
              </a:solidFill>
            </a:ln>
          </p:spPr>
        </p:pic>
        <p:sp>
          <p:nvSpPr>
            <p:cNvPr id="20" name="TextBox 19">
              <a:extLst>
                <a:ext uri="{FF2B5EF4-FFF2-40B4-BE49-F238E27FC236}">
                  <a16:creationId xmlns:a16="http://schemas.microsoft.com/office/drawing/2014/main" id="{B2A6CD6D-E12F-E217-79CA-4D29DBB64CCC}"/>
                </a:ext>
              </a:extLst>
            </p:cNvPr>
            <p:cNvSpPr txBox="1"/>
            <p:nvPr/>
          </p:nvSpPr>
          <p:spPr>
            <a:xfrm>
              <a:off x="23677714" y="21828133"/>
              <a:ext cx="9231707" cy="1583143"/>
            </a:xfrm>
            <a:prstGeom prst="rect">
              <a:avLst/>
            </a:prstGeom>
            <a:noFill/>
          </p:spPr>
          <p:txBody>
            <a:bodyPr wrap="square" rtlCol="0" anchor="ctr">
              <a:spAutoFit/>
            </a:bodyPr>
            <a:lstStyle/>
            <a:p>
              <a:pPr algn="ctr"/>
              <a:r>
                <a:rPr lang="en-US" sz="2800" dirty="0">
                  <a:latin typeface="Helvetica Light" panose="020B0403020202020204" pitchFamily="34" charset="0"/>
                </a:rPr>
                <a:t>Style image</a:t>
              </a:r>
            </a:p>
          </p:txBody>
        </p:sp>
      </p:grpSp>
      <p:sp>
        <p:nvSpPr>
          <p:cNvPr id="23" name="TextBox 22">
            <a:extLst>
              <a:ext uri="{FF2B5EF4-FFF2-40B4-BE49-F238E27FC236}">
                <a16:creationId xmlns:a16="http://schemas.microsoft.com/office/drawing/2014/main" id="{BC507F23-7E81-C248-FFF3-735D419A9DC4}"/>
              </a:ext>
            </a:extLst>
          </p:cNvPr>
          <p:cNvSpPr txBox="1"/>
          <p:nvPr/>
        </p:nvSpPr>
        <p:spPr>
          <a:xfrm>
            <a:off x="7557103" y="3072377"/>
            <a:ext cx="129771" cy="120062"/>
          </a:xfrm>
          <a:prstGeom prst="rect">
            <a:avLst/>
          </a:prstGeom>
          <a:noFill/>
        </p:spPr>
        <p:txBody>
          <a:bodyPr wrap="none" rtlCol="0">
            <a:spAutoFit/>
          </a:bodyPr>
          <a:lstStyle/>
          <a:p>
            <a:endParaRPr lang="en-US" sz="500" dirty="0"/>
          </a:p>
        </p:txBody>
      </p:sp>
      <p:sp>
        <p:nvSpPr>
          <p:cNvPr id="27" name="TextBox 26">
            <a:extLst>
              <a:ext uri="{FF2B5EF4-FFF2-40B4-BE49-F238E27FC236}">
                <a16:creationId xmlns:a16="http://schemas.microsoft.com/office/drawing/2014/main" id="{397B50C9-6678-AB21-B981-CE08A15EB012}"/>
              </a:ext>
            </a:extLst>
          </p:cNvPr>
          <p:cNvSpPr txBox="1"/>
          <p:nvPr/>
        </p:nvSpPr>
        <p:spPr>
          <a:xfrm>
            <a:off x="7393089" y="2650463"/>
            <a:ext cx="4675264" cy="1569660"/>
          </a:xfrm>
          <a:prstGeom prst="rect">
            <a:avLst/>
          </a:prstGeom>
          <a:noFill/>
        </p:spPr>
        <p:txBody>
          <a:bodyPr wrap="square" rtlCol="0">
            <a:spAutoFit/>
          </a:bodyPr>
          <a:lstStyle/>
          <a:p>
            <a:r>
              <a:rPr lang="en-US" sz="3200" dirty="0">
                <a:solidFill>
                  <a:sysClr val="windowText" lastClr="000000"/>
                </a:solidFill>
                <a:latin typeface="Helvetica Light" panose="020B0403020202020204" pitchFamily="34" charset="0"/>
              </a:rPr>
              <a:t>How does our method differ from standard techniques?</a:t>
            </a:r>
          </a:p>
        </p:txBody>
      </p:sp>
      <p:sp>
        <p:nvSpPr>
          <p:cNvPr id="3" name="Slide Number Placeholder 2">
            <a:extLst>
              <a:ext uri="{FF2B5EF4-FFF2-40B4-BE49-F238E27FC236}">
                <a16:creationId xmlns:a16="http://schemas.microsoft.com/office/drawing/2014/main" id="{9EEB8265-C665-2354-EFD7-409359F8601B}"/>
              </a:ext>
            </a:extLst>
          </p:cNvPr>
          <p:cNvSpPr>
            <a:spLocks noGrp="1"/>
          </p:cNvSpPr>
          <p:nvPr>
            <p:ph type="sldNum" sz="quarter" idx="12"/>
          </p:nvPr>
        </p:nvSpPr>
        <p:spPr/>
        <p:txBody>
          <a:bodyPr/>
          <a:lstStyle/>
          <a:p>
            <a:fld id="{3264C1AE-DE44-4966-837A-438CCB5D2F67}" type="slidenum">
              <a:rPr lang="en-US" smtClean="0"/>
              <a:t>11</a:t>
            </a:fld>
            <a:endParaRPr lang="en-US"/>
          </a:p>
        </p:txBody>
      </p:sp>
      <p:pic>
        <p:nvPicPr>
          <p:cNvPr id="4" name="Audio 3">
            <a:extLst>
              <a:ext uri="{FF2B5EF4-FFF2-40B4-BE49-F238E27FC236}">
                <a16:creationId xmlns:a16="http://schemas.microsoft.com/office/drawing/2014/main" id="{55E747E5-7083-3566-15F8-C95C6B2BCF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17239998"/>
      </p:ext>
    </p:extLst>
  </p:cSld>
  <p:clrMapOvr>
    <a:masterClrMapping/>
  </p:clrMapOvr>
  <mc:AlternateContent xmlns:mc="http://schemas.openxmlformats.org/markup-compatibility/2006" xmlns:p14="http://schemas.microsoft.com/office/powerpoint/2010/main">
    <mc:Choice Requires="p14">
      <p:transition spd="slow" p14:dur="2000" advTm="6078"/>
    </mc:Choice>
    <mc:Fallback xmlns="">
      <p:transition spd="slow" advTm="6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32220-7E10-8734-FAE3-9AD61D50E52C}"/>
            </a:ext>
          </a:extLst>
        </p:cNvPr>
        <p:cNvGrpSpPr/>
        <p:nvPr/>
      </p:nvGrpSpPr>
      <p:grpSpPr>
        <a:xfrm>
          <a:off x="0" y="0"/>
          <a:ext cx="0" cy="0"/>
          <a:chOff x="0" y="0"/>
          <a:chExt cx="0" cy="0"/>
        </a:xfrm>
      </p:grpSpPr>
      <p:pic>
        <p:nvPicPr>
          <p:cNvPr id="3" name="Picture 4">
            <a:extLst>
              <a:ext uri="{FF2B5EF4-FFF2-40B4-BE49-F238E27FC236}">
                <a16:creationId xmlns:a16="http://schemas.microsoft.com/office/drawing/2014/main" id="{23566AC2-459D-384E-B9D5-7D923B4AB40A}"/>
              </a:ext>
            </a:extLst>
          </p:cNvPr>
          <p:cNvPicPr>
            <a:picLocks noChangeAspect="1" noChangeArrowheads="1"/>
          </p:cNvPicPr>
          <p:nvPr/>
        </p:nvPicPr>
        <p:blipFill>
          <a:blip r:embed="rId6"/>
          <a:srcRect/>
          <a:stretch/>
        </p:blipFill>
        <p:spPr bwMode="auto">
          <a:xfrm>
            <a:off x="1754655" y="3254610"/>
            <a:ext cx="1828160" cy="1701205"/>
          </a:xfrm>
          <a:prstGeom prst="rect">
            <a:avLst/>
          </a:prstGeom>
          <a:solidFill>
            <a:schemeClr val="bg2"/>
          </a:solidFill>
          <a:ln w="28575">
            <a:solidFill>
              <a:schemeClr val="tx1"/>
            </a:solidFill>
          </a:ln>
        </p:spPr>
      </p:pic>
      <p:pic>
        <p:nvPicPr>
          <p:cNvPr id="421" name="Picture 420">
            <a:extLst>
              <a:ext uri="{FF2B5EF4-FFF2-40B4-BE49-F238E27FC236}">
                <a16:creationId xmlns:a16="http://schemas.microsoft.com/office/drawing/2014/main" id="{A204EBC4-E7F6-F209-5C3A-CF25CDC7F365}"/>
              </a:ext>
            </a:extLst>
          </p:cNvPr>
          <p:cNvPicPr>
            <a:picLocks noChangeAspect="1"/>
          </p:cNvPicPr>
          <p:nvPr/>
        </p:nvPicPr>
        <p:blipFill>
          <a:blip r:embed="rId7">
            <a:alphaModFix amt="70000"/>
          </a:blip>
          <a:stretch>
            <a:fillRect/>
          </a:stretch>
        </p:blipFill>
        <p:spPr>
          <a:xfrm>
            <a:off x="1758128" y="3254610"/>
            <a:ext cx="1809447" cy="1678821"/>
          </a:xfrm>
          <a:prstGeom prst="rect">
            <a:avLst/>
          </a:prstGeom>
          <a:ln w="38100">
            <a:solidFill>
              <a:schemeClr val="tx1"/>
            </a:solidFill>
          </a:ln>
        </p:spPr>
      </p:pic>
      <p:sp>
        <p:nvSpPr>
          <p:cNvPr id="61" name="Rectangle 60">
            <a:extLst>
              <a:ext uri="{FF2B5EF4-FFF2-40B4-BE49-F238E27FC236}">
                <a16:creationId xmlns:a16="http://schemas.microsoft.com/office/drawing/2014/main" id="{A188973F-2CB3-FA0A-6602-5FC3E598750E}"/>
              </a:ext>
            </a:extLst>
          </p:cNvPr>
          <p:cNvSpPr/>
          <p:nvPr/>
        </p:nvSpPr>
        <p:spPr>
          <a:xfrm>
            <a:off x="4311065" y="3569480"/>
            <a:ext cx="238868" cy="1068414"/>
          </a:xfrm>
          <a:prstGeom prst="rect">
            <a:avLst/>
          </a:prstGeom>
          <a:solidFill>
            <a:schemeClr val="tx1">
              <a:lumMod val="65000"/>
              <a:lumOff val="3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a:p>
        </p:txBody>
      </p:sp>
      <p:sp>
        <p:nvSpPr>
          <p:cNvPr id="474" name="Title 1">
            <a:extLst>
              <a:ext uri="{FF2B5EF4-FFF2-40B4-BE49-F238E27FC236}">
                <a16:creationId xmlns:a16="http://schemas.microsoft.com/office/drawing/2014/main" id="{C5F50C03-A92F-6F5E-837D-AF10F910DA2F}"/>
              </a:ext>
            </a:extLst>
          </p:cNvPr>
          <p:cNvSpPr>
            <a:spLocks noGrp="1"/>
          </p:cNvSpPr>
          <p:nvPr>
            <p:ph type="title"/>
          </p:nvPr>
        </p:nvSpPr>
        <p:spPr>
          <a:xfrm>
            <a:off x="248920" y="120815"/>
            <a:ext cx="10515600" cy="1325563"/>
          </a:xfrm>
        </p:spPr>
        <p:txBody>
          <a:bodyPr/>
          <a:lstStyle/>
          <a:p>
            <a:r>
              <a:rPr lang="en-US" dirty="0"/>
              <a:t>Standard Customization Step</a:t>
            </a:r>
          </a:p>
        </p:txBody>
      </p:sp>
      <p:grpSp>
        <p:nvGrpSpPr>
          <p:cNvPr id="39" name="Group 38">
            <a:extLst>
              <a:ext uri="{FF2B5EF4-FFF2-40B4-BE49-F238E27FC236}">
                <a16:creationId xmlns:a16="http://schemas.microsoft.com/office/drawing/2014/main" id="{417AEC0C-F99F-FDB5-BD9D-D44A7AC895D5}"/>
              </a:ext>
            </a:extLst>
          </p:cNvPr>
          <p:cNvGrpSpPr/>
          <p:nvPr/>
        </p:nvGrpSpPr>
        <p:grpSpPr>
          <a:xfrm>
            <a:off x="3567575" y="3405651"/>
            <a:ext cx="1994719" cy="1376739"/>
            <a:chOff x="3567575" y="2191531"/>
            <a:chExt cx="1994719" cy="1376739"/>
          </a:xfrm>
        </p:grpSpPr>
        <p:grpSp>
          <p:nvGrpSpPr>
            <p:cNvPr id="30" name="Group 29">
              <a:extLst>
                <a:ext uri="{FF2B5EF4-FFF2-40B4-BE49-F238E27FC236}">
                  <a16:creationId xmlns:a16="http://schemas.microsoft.com/office/drawing/2014/main" id="{1C4D20B3-7EEC-0C8D-FC69-AFED381A0DEC}"/>
                </a:ext>
              </a:extLst>
            </p:cNvPr>
            <p:cNvGrpSpPr/>
            <p:nvPr/>
          </p:nvGrpSpPr>
          <p:grpSpPr>
            <a:xfrm>
              <a:off x="3567575" y="2191531"/>
              <a:ext cx="1994719" cy="1376739"/>
              <a:chOff x="3567575" y="2191531"/>
              <a:chExt cx="1994719" cy="1376739"/>
            </a:xfrm>
          </p:grpSpPr>
          <p:grpSp>
            <p:nvGrpSpPr>
              <p:cNvPr id="435" name="Group 434">
                <a:extLst>
                  <a:ext uri="{FF2B5EF4-FFF2-40B4-BE49-F238E27FC236}">
                    <a16:creationId xmlns:a16="http://schemas.microsoft.com/office/drawing/2014/main" id="{533F44BA-66DC-0DA3-B56E-B164C0CE1574}"/>
                  </a:ext>
                </a:extLst>
              </p:cNvPr>
              <p:cNvGrpSpPr/>
              <p:nvPr/>
            </p:nvGrpSpPr>
            <p:grpSpPr>
              <a:xfrm>
                <a:off x="3974668" y="2191531"/>
                <a:ext cx="1587626" cy="1376739"/>
                <a:chOff x="6443330" y="3848986"/>
                <a:chExt cx="4664145" cy="3040912"/>
              </a:xfrm>
            </p:grpSpPr>
            <p:sp>
              <p:nvSpPr>
                <p:cNvPr id="437" name="Rectangle 436">
                  <a:extLst>
                    <a:ext uri="{FF2B5EF4-FFF2-40B4-BE49-F238E27FC236}">
                      <a16:creationId xmlns:a16="http://schemas.microsoft.com/office/drawing/2014/main" id="{8C878E05-434A-470B-1F36-3A230966E907}"/>
                    </a:ext>
                  </a:extLst>
                </p:cNvPr>
                <p:cNvSpPr/>
                <p:nvPr/>
              </p:nvSpPr>
              <p:spPr>
                <a:xfrm>
                  <a:off x="6443330" y="3848986"/>
                  <a:ext cx="701749" cy="30409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a:p>
              </p:txBody>
            </p:sp>
            <p:sp>
              <p:nvSpPr>
                <p:cNvPr id="438" name="Rectangle 437">
                  <a:extLst>
                    <a:ext uri="{FF2B5EF4-FFF2-40B4-BE49-F238E27FC236}">
                      <a16:creationId xmlns:a16="http://schemas.microsoft.com/office/drawing/2014/main" id="{9D1039B6-88D0-6E13-2825-263B2CFD8398}"/>
                    </a:ext>
                  </a:extLst>
                </p:cNvPr>
                <p:cNvSpPr/>
                <p:nvPr/>
              </p:nvSpPr>
              <p:spPr>
                <a:xfrm>
                  <a:off x="7433929" y="4189497"/>
                  <a:ext cx="701749" cy="235989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a:p>
              </p:txBody>
            </p:sp>
            <p:sp>
              <p:nvSpPr>
                <p:cNvPr id="439" name="Rectangle 438">
                  <a:extLst>
                    <a:ext uri="{FF2B5EF4-FFF2-40B4-BE49-F238E27FC236}">
                      <a16:creationId xmlns:a16="http://schemas.microsoft.com/office/drawing/2014/main" id="{5937AB84-FFE1-3C99-1AA0-6E1B6AB3C31F}"/>
                    </a:ext>
                  </a:extLst>
                </p:cNvPr>
                <p:cNvSpPr/>
                <p:nvPr/>
              </p:nvSpPr>
              <p:spPr>
                <a:xfrm>
                  <a:off x="8424528" y="4561636"/>
                  <a:ext cx="701749" cy="161561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a:p>
              </p:txBody>
            </p:sp>
            <p:sp>
              <p:nvSpPr>
                <p:cNvPr id="441" name="Rectangle 440">
                  <a:extLst>
                    <a:ext uri="{FF2B5EF4-FFF2-40B4-BE49-F238E27FC236}">
                      <a16:creationId xmlns:a16="http://schemas.microsoft.com/office/drawing/2014/main" id="{6645E94F-0768-FC0B-36A8-14531E6BCA32}"/>
                    </a:ext>
                  </a:extLst>
                </p:cNvPr>
                <p:cNvSpPr/>
                <p:nvPr/>
              </p:nvSpPr>
              <p:spPr>
                <a:xfrm>
                  <a:off x="10405726" y="3848986"/>
                  <a:ext cx="701749" cy="3040912"/>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dirty="0"/>
                </a:p>
              </p:txBody>
            </p:sp>
            <p:sp>
              <p:nvSpPr>
                <p:cNvPr id="440" name="Rectangle 439">
                  <a:extLst>
                    <a:ext uri="{FF2B5EF4-FFF2-40B4-BE49-F238E27FC236}">
                      <a16:creationId xmlns:a16="http://schemas.microsoft.com/office/drawing/2014/main" id="{DAE670A2-B210-6A8E-9161-13F2EE5EB531}"/>
                    </a:ext>
                  </a:extLst>
                </p:cNvPr>
                <p:cNvSpPr/>
                <p:nvPr/>
              </p:nvSpPr>
              <p:spPr>
                <a:xfrm>
                  <a:off x="9415127" y="4189497"/>
                  <a:ext cx="701749" cy="2359890"/>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dirty="0"/>
                </a:p>
              </p:txBody>
            </p:sp>
          </p:grpSp>
          <p:cxnSp>
            <p:nvCxnSpPr>
              <p:cNvPr id="400" name="Straight Arrow Connector 399">
                <a:extLst>
                  <a:ext uri="{FF2B5EF4-FFF2-40B4-BE49-F238E27FC236}">
                    <a16:creationId xmlns:a16="http://schemas.microsoft.com/office/drawing/2014/main" id="{CA404AC5-C67C-0D11-0C7F-D892AFEC0BEC}"/>
                  </a:ext>
                </a:extLst>
              </p:cNvPr>
              <p:cNvCxnSpPr>
                <a:cxnSpLocks/>
                <a:stCxn id="421" idx="3"/>
                <a:endCxn id="437" idx="1"/>
              </p:cNvCxnSpPr>
              <p:nvPr/>
            </p:nvCxnSpPr>
            <p:spPr>
              <a:xfrm>
                <a:off x="3567575" y="2879901"/>
                <a:ext cx="40709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88" name="TextBox 487">
              <a:extLst>
                <a:ext uri="{FF2B5EF4-FFF2-40B4-BE49-F238E27FC236}">
                  <a16:creationId xmlns:a16="http://schemas.microsoft.com/office/drawing/2014/main" id="{38793CFE-6E96-86E6-6223-33BAEDFFDA83}"/>
                </a:ext>
              </a:extLst>
            </p:cNvPr>
            <p:cNvSpPr txBox="1"/>
            <p:nvPr/>
          </p:nvSpPr>
          <p:spPr>
            <a:xfrm>
              <a:off x="4028440" y="2464100"/>
              <a:ext cx="1478280" cy="230832"/>
            </a:xfrm>
            <a:prstGeom prst="rect">
              <a:avLst/>
            </a:prstGeom>
            <a:solidFill>
              <a:srgbClr val="ED7D31"/>
            </a:solidFill>
            <a:ln w="38100">
              <a:solidFill>
                <a:schemeClr val="tx1"/>
              </a:solidFill>
            </a:ln>
          </p:spPr>
          <p:txBody>
            <a:bodyPr wrap="square" rtlCol="0" anchor="ctr" anchorCtr="0">
              <a:spAutoFit/>
            </a:bodyPr>
            <a:lstStyle/>
            <a:p>
              <a:pPr algn="ctr"/>
              <a:r>
                <a:rPr lang="en-US" sz="900" dirty="0">
                  <a:latin typeface="Helvetica" panose="020B0604020202020204" pitchFamily="34" charset="0"/>
                  <a:cs typeface="Helvetica" panose="020B0604020202020204" pitchFamily="34" charset="0"/>
                </a:rPr>
                <a:t>Low Rank Weight Update</a:t>
              </a:r>
            </a:p>
          </p:txBody>
        </p:sp>
        <p:sp>
          <p:nvSpPr>
            <p:cNvPr id="489" name="TextBox 488">
              <a:extLst>
                <a:ext uri="{FF2B5EF4-FFF2-40B4-BE49-F238E27FC236}">
                  <a16:creationId xmlns:a16="http://schemas.microsoft.com/office/drawing/2014/main" id="{AC7FE8AD-4215-55CB-7A02-5735B33CB68D}"/>
                </a:ext>
              </a:extLst>
            </p:cNvPr>
            <p:cNvSpPr txBox="1"/>
            <p:nvPr/>
          </p:nvSpPr>
          <p:spPr>
            <a:xfrm>
              <a:off x="4109109" y="2767580"/>
              <a:ext cx="1333730" cy="261610"/>
            </a:xfrm>
            <a:prstGeom prst="rect">
              <a:avLst/>
            </a:prstGeom>
            <a:solidFill>
              <a:schemeClr val="accent5">
                <a:lumMod val="20000"/>
                <a:lumOff val="80000"/>
              </a:schemeClr>
            </a:solidFill>
            <a:ln w="38100">
              <a:solidFill>
                <a:schemeClr val="tx1"/>
              </a:solidFill>
            </a:ln>
          </p:spPr>
          <p:txBody>
            <a:bodyPr wrap="square" rtlCol="0" anchor="ctr" anchorCtr="0">
              <a:spAutoFit/>
            </a:bodyPr>
            <a:lstStyle/>
            <a:p>
              <a:pPr algn="ctr"/>
              <a:r>
                <a:rPr lang="en-US" sz="1100" dirty="0">
                  <a:latin typeface="Helvetica" panose="020B0604020202020204" pitchFamily="34" charset="0"/>
                  <a:cs typeface="Helvetica" panose="020B0604020202020204" pitchFamily="34" charset="0"/>
                </a:rPr>
                <a:t>Pretrained</a:t>
              </a:r>
            </a:p>
          </p:txBody>
        </p:sp>
      </p:grpSp>
      <p:sp>
        <p:nvSpPr>
          <p:cNvPr id="486" name="TextBox 485">
            <a:extLst>
              <a:ext uri="{FF2B5EF4-FFF2-40B4-BE49-F238E27FC236}">
                <a16:creationId xmlns:a16="http://schemas.microsoft.com/office/drawing/2014/main" id="{F7145365-509C-6326-C96C-D8614BFA5508}"/>
              </a:ext>
            </a:extLst>
          </p:cNvPr>
          <p:cNvSpPr txBox="1"/>
          <p:nvPr/>
        </p:nvSpPr>
        <p:spPr>
          <a:xfrm>
            <a:off x="1441101" y="2502320"/>
            <a:ext cx="2425202" cy="307777"/>
          </a:xfrm>
          <a:prstGeom prst="rect">
            <a:avLst/>
          </a:prstGeom>
          <a:solidFill>
            <a:schemeClr val="bg1">
              <a:lumMod val="95000"/>
            </a:schemeClr>
          </a:solidFill>
          <a:ln w="38100">
            <a:solidFill>
              <a:schemeClr val="bg1">
                <a:lumMod val="65000"/>
              </a:schemeClr>
            </a:solidFill>
          </a:ln>
        </p:spPr>
        <p:txBody>
          <a:bodyPr wrap="square" rtlCol="0">
            <a:spAutoFit/>
          </a:bodyPr>
          <a:lstStyle/>
          <a:p>
            <a:r>
              <a:rPr lang="en-US" sz="1400" dirty="0">
                <a:latin typeface="Helvetica" panose="020B0604020202020204" pitchFamily="34" charset="0"/>
                <a:cs typeface="Helvetica" panose="020B0604020202020204" pitchFamily="34" charset="0"/>
              </a:rPr>
              <a:t>Sample random timestep </a:t>
            </a:r>
            <a:r>
              <a:rPr lang="en-US" sz="1400" b="1" dirty="0">
                <a:latin typeface="Helvetica" panose="020B0604020202020204" pitchFamily="34" charset="0"/>
                <a:cs typeface="Helvetica" panose="020B0604020202020204" pitchFamily="34" charset="0"/>
              </a:rPr>
              <a:t>t</a:t>
            </a:r>
            <a:endParaRPr lang="en-US" sz="1400" dirty="0">
              <a:latin typeface="Helvetica" panose="020B0604020202020204" pitchFamily="34" charset="0"/>
              <a:cs typeface="Helvetica" panose="020B0604020202020204" pitchFamily="34" charset="0"/>
            </a:endParaRPr>
          </a:p>
        </p:txBody>
      </p:sp>
      <p:grpSp>
        <p:nvGrpSpPr>
          <p:cNvPr id="56" name="Group 55">
            <a:extLst>
              <a:ext uri="{FF2B5EF4-FFF2-40B4-BE49-F238E27FC236}">
                <a16:creationId xmlns:a16="http://schemas.microsoft.com/office/drawing/2014/main" id="{3007AC03-51D6-684D-B878-FA87E2BEB3DE}"/>
              </a:ext>
            </a:extLst>
          </p:cNvPr>
          <p:cNvGrpSpPr/>
          <p:nvPr/>
        </p:nvGrpSpPr>
        <p:grpSpPr>
          <a:xfrm>
            <a:off x="4549933" y="1067544"/>
            <a:ext cx="5727564" cy="3570349"/>
            <a:chOff x="4728700" y="2158986"/>
            <a:chExt cx="3622820" cy="2016298"/>
          </a:xfrm>
        </p:grpSpPr>
        <p:cxnSp>
          <p:nvCxnSpPr>
            <p:cNvPr id="6" name="Straight Connector 5">
              <a:extLst>
                <a:ext uri="{FF2B5EF4-FFF2-40B4-BE49-F238E27FC236}">
                  <a16:creationId xmlns:a16="http://schemas.microsoft.com/office/drawing/2014/main" id="{35EE36B3-8F7E-A397-6AD6-18D73C135D83}"/>
                </a:ext>
              </a:extLst>
            </p:cNvPr>
            <p:cNvCxnSpPr>
              <a:cxnSpLocks/>
            </p:cNvCxnSpPr>
            <p:nvPr/>
          </p:nvCxnSpPr>
          <p:spPr>
            <a:xfrm flipV="1">
              <a:off x="4728700" y="2159000"/>
              <a:ext cx="1486840" cy="1407456"/>
            </a:xfrm>
            <a:prstGeom prst="line">
              <a:avLst/>
            </a:prstGeom>
            <a:ln w="38100">
              <a:solidFill>
                <a:schemeClr val="tx1"/>
              </a:solidFill>
              <a:prstDash val="sysDash"/>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DDD232F8-A834-828E-958B-607DD10E1D23}"/>
                </a:ext>
              </a:extLst>
            </p:cNvPr>
            <p:cNvSpPr txBox="1"/>
            <p:nvPr/>
          </p:nvSpPr>
          <p:spPr>
            <a:xfrm>
              <a:off x="6230780" y="2158986"/>
              <a:ext cx="2120740" cy="1755736"/>
            </a:xfrm>
            <a:prstGeom prst="rect">
              <a:avLst/>
            </a:prstGeom>
            <a:noFill/>
            <a:ln w="57150">
              <a:solidFill>
                <a:schemeClr val="tx1"/>
              </a:solidFill>
            </a:ln>
          </p:spPr>
          <p:txBody>
            <a:bodyPr wrap="square" rtlCol="0">
              <a:spAutoFit/>
            </a:bodyPr>
            <a:lstStyle/>
            <a:p>
              <a:endParaRPr lang="en-US" sz="3200" dirty="0"/>
            </a:p>
          </p:txBody>
        </p:sp>
        <p:cxnSp>
          <p:nvCxnSpPr>
            <p:cNvPr id="7" name="Straight Connector 6">
              <a:extLst>
                <a:ext uri="{FF2B5EF4-FFF2-40B4-BE49-F238E27FC236}">
                  <a16:creationId xmlns:a16="http://schemas.microsoft.com/office/drawing/2014/main" id="{6F02E391-ECCF-6FEB-0CF1-2057B7D4DF54}"/>
                </a:ext>
              </a:extLst>
            </p:cNvPr>
            <p:cNvCxnSpPr>
              <a:cxnSpLocks/>
            </p:cNvCxnSpPr>
            <p:nvPr/>
          </p:nvCxnSpPr>
          <p:spPr>
            <a:xfrm flipV="1">
              <a:off x="4728700" y="3904434"/>
              <a:ext cx="1502080" cy="270850"/>
            </a:xfrm>
            <a:prstGeom prst="line">
              <a:avLst/>
            </a:prstGeom>
            <a:ln w="38100">
              <a:solidFill>
                <a:schemeClr val="tx1"/>
              </a:solidFill>
              <a:prstDash val="sysDash"/>
            </a:ln>
          </p:spPr>
          <p:style>
            <a:lnRef idx="1">
              <a:schemeClr val="dk1"/>
            </a:lnRef>
            <a:fillRef idx="0">
              <a:schemeClr val="dk1"/>
            </a:fillRef>
            <a:effectRef idx="0">
              <a:schemeClr val="dk1"/>
            </a:effectRef>
            <a:fontRef idx="minor">
              <a:schemeClr val="tx1"/>
            </a:fontRef>
          </p:style>
        </p:cxnSp>
      </p:grpSp>
      <p:grpSp>
        <p:nvGrpSpPr>
          <p:cNvPr id="451" name="Group 450">
            <a:extLst>
              <a:ext uri="{FF2B5EF4-FFF2-40B4-BE49-F238E27FC236}">
                <a16:creationId xmlns:a16="http://schemas.microsoft.com/office/drawing/2014/main" id="{044BACC1-FA4C-6683-BD78-F7EE7589988B}"/>
              </a:ext>
            </a:extLst>
          </p:cNvPr>
          <p:cNvGrpSpPr/>
          <p:nvPr/>
        </p:nvGrpSpPr>
        <p:grpSpPr>
          <a:xfrm>
            <a:off x="7123551" y="3758176"/>
            <a:ext cx="2413092" cy="400110"/>
            <a:chOff x="6270272" y="3632053"/>
            <a:chExt cx="1526338" cy="253079"/>
          </a:xfrm>
        </p:grpSpPr>
        <p:sp>
          <p:nvSpPr>
            <p:cNvPr id="15" name="Rectangle 14">
              <a:extLst>
                <a:ext uri="{FF2B5EF4-FFF2-40B4-BE49-F238E27FC236}">
                  <a16:creationId xmlns:a16="http://schemas.microsoft.com/office/drawing/2014/main" id="{CD052B1A-9C0A-E3BC-C22F-D3478664940C}"/>
                </a:ext>
              </a:extLst>
            </p:cNvPr>
            <p:cNvSpPr/>
            <p:nvPr/>
          </p:nvSpPr>
          <p:spPr>
            <a:xfrm>
              <a:off x="6785690" y="3714341"/>
              <a:ext cx="1010920" cy="115415"/>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7" name="TextBox 16">
              <a:extLst>
                <a:ext uri="{FF2B5EF4-FFF2-40B4-BE49-F238E27FC236}">
                  <a16:creationId xmlns:a16="http://schemas.microsoft.com/office/drawing/2014/main" id="{67CBB517-95C7-C4B9-25D7-BA378B851EDC}"/>
                </a:ext>
              </a:extLst>
            </p:cNvPr>
            <p:cNvSpPr txBox="1"/>
            <p:nvPr/>
          </p:nvSpPr>
          <p:spPr>
            <a:xfrm>
              <a:off x="6270272" y="3632053"/>
              <a:ext cx="751350" cy="253079"/>
            </a:xfrm>
            <a:prstGeom prst="rect">
              <a:avLst/>
            </a:prstGeom>
            <a:noFill/>
          </p:spPr>
          <p:txBody>
            <a:bodyPr wrap="square" rtlCol="0">
              <a:spAutoFit/>
            </a:bodyPr>
            <a:lstStyle/>
            <a:p>
              <a:r>
                <a:rPr lang="en-US" sz="2000" dirty="0"/>
                <a:t>input</a:t>
              </a:r>
            </a:p>
          </p:txBody>
        </p:sp>
      </p:grpSp>
      <p:grpSp>
        <p:nvGrpSpPr>
          <p:cNvPr id="452" name="Group 451">
            <a:extLst>
              <a:ext uri="{FF2B5EF4-FFF2-40B4-BE49-F238E27FC236}">
                <a16:creationId xmlns:a16="http://schemas.microsoft.com/office/drawing/2014/main" id="{7D522F12-FE64-D1E2-9D7C-DA5A22FFEF51}"/>
              </a:ext>
            </a:extLst>
          </p:cNvPr>
          <p:cNvGrpSpPr/>
          <p:nvPr/>
        </p:nvGrpSpPr>
        <p:grpSpPr>
          <a:xfrm>
            <a:off x="7040784" y="1987176"/>
            <a:ext cx="1666346" cy="1791585"/>
            <a:chOff x="6304222" y="2598435"/>
            <a:chExt cx="1054003" cy="1133220"/>
          </a:xfrm>
        </p:grpSpPr>
        <p:sp>
          <p:nvSpPr>
            <p:cNvPr id="20" name="Right Arrow 19">
              <a:extLst>
                <a:ext uri="{FF2B5EF4-FFF2-40B4-BE49-F238E27FC236}">
                  <a16:creationId xmlns:a16="http://schemas.microsoft.com/office/drawing/2014/main" id="{8FE40D70-E754-79C1-7C77-A803A58B7C31}"/>
                </a:ext>
              </a:extLst>
            </p:cNvPr>
            <p:cNvSpPr/>
            <p:nvPr/>
          </p:nvSpPr>
          <p:spPr>
            <a:xfrm rot="13713679">
              <a:off x="6935265" y="3567899"/>
              <a:ext cx="173348" cy="1541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59" name="Group 58">
              <a:extLst>
                <a:ext uri="{FF2B5EF4-FFF2-40B4-BE49-F238E27FC236}">
                  <a16:creationId xmlns:a16="http://schemas.microsoft.com/office/drawing/2014/main" id="{976D071F-6B03-A645-DD50-0AD6BEC1A5D7}"/>
                </a:ext>
              </a:extLst>
            </p:cNvPr>
            <p:cNvGrpSpPr/>
            <p:nvPr/>
          </p:nvGrpSpPr>
          <p:grpSpPr>
            <a:xfrm>
              <a:off x="6304222" y="2598435"/>
              <a:ext cx="1054003" cy="865516"/>
              <a:chOff x="6304222" y="2598435"/>
              <a:chExt cx="1054003" cy="865516"/>
            </a:xfrm>
          </p:grpSpPr>
          <p:sp>
            <p:nvSpPr>
              <p:cNvPr id="23" name="Rectangle 22">
                <a:extLst>
                  <a:ext uri="{FF2B5EF4-FFF2-40B4-BE49-F238E27FC236}">
                    <a16:creationId xmlns:a16="http://schemas.microsoft.com/office/drawing/2014/main" id="{6117919D-08AC-12BB-375F-83A1CF4CC555}"/>
                  </a:ext>
                </a:extLst>
              </p:cNvPr>
              <p:cNvSpPr/>
              <p:nvPr/>
            </p:nvSpPr>
            <p:spPr>
              <a:xfrm>
                <a:off x="6356574" y="2598435"/>
                <a:ext cx="949300" cy="865516"/>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2" name="TextBox 21">
                <a:extLst>
                  <a:ext uri="{FF2B5EF4-FFF2-40B4-BE49-F238E27FC236}">
                    <a16:creationId xmlns:a16="http://schemas.microsoft.com/office/drawing/2014/main" id="{605FB258-AF71-63EA-C878-9538213D5888}"/>
                  </a:ext>
                </a:extLst>
              </p:cNvPr>
              <p:cNvSpPr txBox="1"/>
              <p:nvPr/>
            </p:nvSpPr>
            <p:spPr>
              <a:xfrm>
                <a:off x="6304222" y="2799694"/>
                <a:ext cx="1054003" cy="447755"/>
              </a:xfrm>
              <a:prstGeom prst="rect">
                <a:avLst/>
              </a:prstGeom>
              <a:noFill/>
            </p:spPr>
            <p:txBody>
              <a:bodyPr wrap="square" rtlCol="0">
                <a:spAutoFit/>
              </a:bodyPr>
              <a:lstStyle/>
              <a:p>
                <a:pPr algn="ctr"/>
                <a:r>
                  <a:rPr lang="en-US" sz="2000" dirty="0"/>
                  <a:t>Pretrained Weight Layer</a:t>
                </a:r>
              </a:p>
            </p:txBody>
          </p:sp>
          <p:pic>
            <p:nvPicPr>
              <p:cNvPr id="31" name="Graphic 30" descr="Lock with solid fill">
                <a:extLst>
                  <a:ext uri="{FF2B5EF4-FFF2-40B4-BE49-F238E27FC236}">
                    <a16:creationId xmlns:a16="http://schemas.microsoft.com/office/drawing/2014/main" id="{C8546B93-10BE-78D3-1E91-9F109975D9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34015" y="3287122"/>
                <a:ext cx="171859" cy="171859"/>
              </a:xfrm>
              <a:prstGeom prst="rect">
                <a:avLst/>
              </a:prstGeom>
            </p:spPr>
          </p:pic>
        </p:grpSp>
      </p:grpSp>
      <p:grpSp>
        <p:nvGrpSpPr>
          <p:cNvPr id="453" name="Group 452">
            <a:extLst>
              <a:ext uri="{FF2B5EF4-FFF2-40B4-BE49-F238E27FC236}">
                <a16:creationId xmlns:a16="http://schemas.microsoft.com/office/drawing/2014/main" id="{51DA29F7-B7D4-660B-F3FE-4FD551099AB7}"/>
              </a:ext>
            </a:extLst>
          </p:cNvPr>
          <p:cNvGrpSpPr/>
          <p:nvPr/>
        </p:nvGrpSpPr>
        <p:grpSpPr>
          <a:xfrm>
            <a:off x="8629957" y="1925953"/>
            <a:ext cx="1666346" cy="1854505"/>
            <a:chOff x="7309412" y="2559710"/>
            <a:chExt cx="1054003" cy="1173018"/>
          </a:xfrm>
        </p:grpSpPr>
        <p:sp>
          <p:nvSpPr>
            <p:cNvPr id="44" name="Right Arrow 43">
              <a:extLst>
                <a:ext uri="{FF2B5EF4-FFF2-40B4-BE49-F238E27FC236}">
                  <a16:creationId xmlns:a16="http://schemas.microsoft.com/office/drawing/2014/main" id="{0CCB7229-7528-7D91-6574-949C412B31F6}"/>
                </a:ext>
              </a:extLst>
            </p:cNvPr>
            <p:cNvSpPr/>
            <p:nvPr/>
          </p:nvSpPr>
          <p:spPr>
            <a:xfrm rot="18855124">
              <a:off x="7682924" y="3568972"/>
              <a:ext cx="173348" cy="1541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60" name="Group 59">
              <a:extLst>
                <a:ext uri="{FF2B5EF4-FFF2-40B4-BE49-F238E27FC236}">
                  <a16:creationId xmlns:a16="http://schemas.microsoft.com/office/drawing/2014/main" id="{0908F0C3-6F81-48B2-E0D1-A336E43CA3A9}"/>
                </a:ext>
              </a:extLst>
            </p:cNvPr>
            <p:cNvGrpSpPr/>
            <p:nvPr/>
          </p:nvGrpSpPr>
          <p:grpSpPr>
            <a:xfrm>
              <a:off x="7309412" y="2559710"/>
              <a:ext cx="1054003" cy="905563"/>
              <a:chOff x="7309412" y="2559710"/>
              <a:chExt cx="1054003" cy="905563"/>
            </a:xfrm>
          </p:grpSpPr>
          <p:sp>
            <p:nvSpPr>
              <p:cNvPr id="42" name="Trapezoid 41">
                <a:extLst>
                  <a:ext uri="{FF2B5EF4-FFF2-40B4-BE49-F238E27FC236}">
                    <a16:creationId xmlns:a16="http://schemas.microsoft.com/office/drawing/2014/main" id="{853F5A9B-894F-5672-ED16-268032D4723C}"/>
                  </a:ext>
                </a:extLst>
              </p:cNvPr>
              <p:cNvSpPr/>
              <p:nvPr/>
            </p:nvSpPr>
            <p:spPr>
              <a:xfrm>
                <a:off x="7504235" y="3143659"/>
                <a:ext cx="644520" cy="321614"/>
              </a:xfrm>
              <a:prstGeom prst="trapezoid">
                <a:avLst>
                  <a:gd name="adj" fmla="val 52427"/>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3" name="Trapezoid 42">
                <a:extLst>
                  <a:ext uri="{FF2B5EF4-FFF2-40B4-BE49-F238E27FC236}">
                    <a16:creationId xmlns:a16="http://schemas.microsoft.com/office/drawing/2014/main" id="{03EE31B1-A6B9-86B1-4258-620A364B5375}"/>
                  </a:ext>
                </a:extLst>
              </p:cNvPr>
              <p:cNvSpPr/>
              <p:nvPr/>
            </p:nvSpPr>
            <p:spPr>
              <a:xfrm rot="10800000">
                <a:off x="7504235" y="2597110"/>
                <a:ext cx="644520" cy="321613"/>
              </a:xfrm>
              <a:prstGeom prst="trapezoid">
                <a:avLst>
                  <a:gd name="adj" fmla="val 52427"/>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47" name="Graphic 46" descr="Fire with solid fill">
                <a:extLst>
                  <a:ext uri="{FF2B5EF4-FFF2-40B4-BE49-F238E27FC236}">
                    <a16:creationId xmlns:a16="http://schemas.microsoft.com/office/drawing/2014/main" id="{8CA263A6-1488-1D77-8E4B-A25DF2A231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87724" y="2808775"/>
                <a:ext cx="102148" cy="102148"/>
              </a:xfrm>
              <a:prstGeom prst="rect">
                <a:avLst/>
              </a:prstGeom>
            </p:spPr>
          </p:pic>
          <p:pic>
            <p:nvPicPr>
              <p:cNvPr id="52" name="Graphic 51" descr="Fire with solid fill">
                <a:extLst>
                  <a:ext uri="{FF2B5EF4-FFF2-40B4-BE49-F238E27FC236}">
                    <a16:creationId xmlns:a16="http://schemas.microsoft.com/office/drawing/2014/main" id="{D59B6C87-3C93-AE2D-0373-99D7FB21005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87724" y="3171834"/>
                <a:ext cx="102148" cy="102148"/>
              </a:xfrm>
              <a:prstGeom prst="rect">
                <a:avLst/>
              </a:prstGeom>
            </p:spPr>
          </p:pic>
          <p:sp>
            <p:nvSpPr>
              <p:cNvPr id="57" name="TextBox 56">
                <a:extLst>
                  <a:ext uri="{FF2B5EF4-FFF2-40B4-BE49-F238E27FC236}">
                    <a16:creationId xmlns:a16="http://schemas.microsoft.com/office/drawing/2014/main" id="{03567C53-AD16-5E03-9CE9-C0A22E33E274}"/>
                  </a:ext>
                </a:extLst>
              </p:cNvPr>
              <p:cNvSpPr txBox="1"/>
              <p:nvPr/>
            </p:nvSpPr>
            <p:spPr>
              <a:xfrm>
                <a:off x="7554555" y="2559710"/>
                <a:ext cx="541260" cy="233611"/>
              </a:xfrm>
              <a:prstGeom prst="rect">
                <a:avLst/>
              </a:prstGeom>
              <a:noFill/>
            </p:spPr>
            <p:txBody>
              <a:bodyPr wrap="square" rtlCol="0">
                <a:spAutoFit/>
              </a:bodyPr>
              <a:lstStyle/>
              <a:p>
                <a:pPr algn="ctr"/>
                <a:r>
                  <a:rPr lang="en-US" dirty="0"/>
                  <a:t>B = 0</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D431FDE1-28C4-A9BA-A444-48311F520615}"/>
                      </a:ext>
                    </a:extLst>
                  </p:cNvPr>
                  <p:cNvSpPr txBox="1"/>
                  <p:nvPr/>
                </p:nvSpPr>
                <p:spPr>
                  <a:xfrm>
                    <a:off x="7309412" y="3288808"/>
                    <a:ext cx="1054003" cy="165474"/>
                  </a:xfrm>
                  <a:prstGeom prst="rect">
                    <a:avLst/>
                  </a:prstGeom>
                  <a:noFill/>
                </p:spPr>
                <p:txBody>
                  <a:bodyPr wrap="square" rtlCol="0">
                    <a:spAutoFit/>
                  </a:bodyPr>
                  <a:lstStyle/>
                  <a:p>
                    <a:pPr algn="ctr"/>
                    <a:r>
                      <a:rPr lang="en-US" sz="1100" dirty="0"/>
                      <a:t>A = </a:t>
                    </a:r>
                    <a14:m>
                      <m:oMath xmlns:m="http://schemas.openxmlformats.org/officeDocument/2006/math">
                        <m:r>
                          <a:rPr lang="en-US" sz="1100" i="1" smtClean="0">
                            <a:latin typeface="Cambria Math" panose="02040503050406030204" pitchFamily="18" charset="0"/>
                            <a:ea typeface="Cambria Math" panose="02040503050406030204" pitchFamily="18" charset="0"/>
                          </a:rPr>
                          <m:t>𝒩</m:t>
                        </m:r>
                        <m:r>
                          <a:rPr lang="en-US" sz="1100" b="0" i="1" smtClean="0">
                            <a:latin typeface="Cambria Math" panose="02040503050406030204" pitchFamily="18" charset="0"/>
                            <a:ea typeface="Cambria Math" panose="02040503050406030204" pitchFamily="18" charset="0"/>
                          </a:rPr>
                          <m:t>(0, </m:t>
                        </m:r>
                        <m:sSup>
                          <m:sSupPr>
                            <m:ctrlPr>
                              <a:rPr lang="en-US" sz="1100" b="0" i="1" smtClean="0">
                                <a:latin typeface="Cambria Math" panose="02040503050406030204" pitchFamily="18" charset="0"/>
                                <a:ea typeface="Cambria Math" panose="02040503050406030204" pitchFamily="18" charset="0"/>
                              </a:rPr>
                            </m:ctrlPr>
                          </m:sSupPr>
                          <m:e>
                            <m:r>
                              <a:rPr lang="en-US" sz="1100" b="0" i="1" smtClean="0">
                                <a:latin typeface="Cambria Math" panose="02040503050406030204" pitchFamily="18" charset="0"/>
                                <a:ea typeface="Cambria Math" panose="02040503050406030204" pitchFamily="18" charset="0"/>
                              </a:rPr>
                              <m:t>𝜎</m:t>
                            </m:r>
                          </m:e>
                          <m:sup>
                            <m:r>
                              <a:rPr lang="en-US" sz="1100" b="0" i="1" smtClean="0">
                                <a:latin typeface="Cambria Math" panose="02040503050406030204" pitchFamily="18" charset="0"/>
                                <a:ea typeface="Cambria Math" panose="02040503050406030204" pitchFamily="18" charset="0"/>
                              </a:rPr>
                              <m:t>2</m:t>
                            </m:r>
                          </m:sup>
                        </m:sSup>
                        <m:r>
                          <a:rPr lang="en-US" sz="1100" b="0" i="1" smtClean="0">
                            <a:latin typeface="Cambria Math" panose="02040503050406030204" pitchFamily="18" charset="0"/>
                            <a:ea typeface="Cambria Math" panose="02040503050406030204" pitchFamily="18" charset="0"/>
                          </a:rPr>
                          <m:t>)</m:t>
                        </m:r>
                      </m:oMath>
                    </a14:m>
                    <a:r>
                      <a:rPr lang="en-US" sz="1100" dirty="0"/>
                      <a:t> </a:t>
                    </a:r>
                  </a:p>
                </p:txBody>
              </p:sp>
            </mc:Choice>
            <mc:Fallback xmlns="">
              <p:sp>
                <p:nvSpPr>
                  <p:cNvPr id="58" name="TextBox 57">
                    <a:extLst>
                      <a:ext uri="{FF2B5EF4-FFF2-40B4-BE49-F238E27FC236}">
                        <a16:creationId xmlns:a16="http://schemas.microsoft.com/office/drawing/2014/main" id="{D431FDE1-28C4-A9BA-A444-48311F520615}"/>
                      </a:ext>
                    </a:extLst>
                  </p:cNvPr>
                  <p:cNvSpPr txBox="1">
                    <a:spLocks noRot="1" noChangeAspect="1" noMove="1" noResize="1" noEditPoints="1" noAdjustHandles="1" noChangeArrowheads="1" noChangeShapeType="1" noTextEdit="1"/>
                  </p:cNvSpPr>
                  <p:nvPr/>
                </p:nvSpPr>
                <p:spPr>
                  <a:xfrm>
                    <a:off x="7309412" y="3288808"/>
                    <a:ext cx="1054003" cy="165474"/>
                  </a:xfrm>
                  <a:prstGeom prst="rect">
                    <a:avLst/>
                  </a:prstGeom>
                  <a:blipFill>
                    <a:blip r:embed="rId12"/>
                    <a:stretch>
                      <a:fillRect b="-9091"/>
                    </a:stretch>
                  </a:blipFill>
                </p:spPr>
                <p:txBody>
                  <a:bodyPr/>
                  <a:lstStyle/>
                  <a:p>
                    <a:r>
                      <a:rPr lang="en-US">
                        <a:noFill/>
                      </a:rPr>
                      <a:t> </a:t>
                    </a:r>
                  </a:p>
                </p:txBody>
              </p:sp>
            </mc:Fallback>
          </mc:AlternateContent>
        </p:grpSp>
      </p:grpSp>
      <p:grpSp>
        <p:nvGrpSpPr>
          <p:cNvPr id="454" name="Group 453">
            <a:extLst>
              <a:ext uri="{FF2B5EF4-FFF2-40B4-BE49-F238E27FC236}">
                <a16:creationId xmlns:a16="http://schemas.microsoft.com/office/drawing/2014/main" id="{9519B6CF-D7F9-18AD-463D-B85D83F326E0}"/>
              </a:ext>
            </a:extLst>
          </p:cNvPr>
          <p:cNvGrpSpPr/>
          <p:nvPr/>
        </p:nvGrpSpPr>
        <p:grpSpPr>
          <a:xfrm>
            <a:off x="7040784" y="1049967"/>
            <a:ext cx="2499622" cy="720715"/>
            <a:chOff x="6304222" y="2005628"/>
            <a:chExt cx="1581070" cy="455869"/>
          </a:xfrm>
        </p:grpSpPr>
        <p:grpSp>
          <p:nvGrpSpPr>
            <p:cNvPr id="450" name="Group 449">
              <a:extLst>
                <a:ext uri="{FF2B5EF4-FFF2-40B4-BE49-F238E27FC236}">
                  <a16:creationId xmlns:a16="http://schemas.microsoft.com/office/drawing/2014/main" id="{2D953C13-7989-83C2-8BE1-9BEF1EFAD8FE}"/>
                </a:ext>
              </a:extLst>
            </p:cNvPr>
            <p:cNvGrpSpPr/>
            <p:nvPr/>
          </p:nvGrpSpPr>
          <p:grpSpPr>
            <a:xfrm>
              <a:off x="6304222" y="2005628"/>
              <a:ext cx="1581070" cy="253079"/>
              <a:chOff x="6215540" y="2159000"/>
              <a:chExt cx="1581070" cy="253079"/>
            </a:xfrm>
          </p:grpSpPr>
          <p:sp>
            <p:nvSpPr>
              <p:cNvPr id="16" name="Rectangle 15">
                <a:extLst>
                  <a:ext uri="{FF2B5EF4-FFF2-40B4-BE49-F238E27FC236}">
                    <a16:creationId xmlns:a16="http://schemas.microsoft.com/office/drawing/2014/main" id="{0C58981E-D545-0C77-8B8D-8D407B330ED6}"/>
                  </a:ext>
                </a:extLst>
              </p:cNvPr>
              <p:cNvSpPr/>
              <p:nvPr/>
            </p:nvSpPr>
            <p:spPr>
              <a:xfrm>
                <a:off x="6785690" y="2232630"/>
                <a:ext cx="1010920" cy="115415"/>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8" name="TextBox 17">
                <a:extLst>
                  <a:ext uri="{FF2B5EF4-FFF2-40B4-BE49-F238E27FC236}">
                    <a16:creationId xmlns:a16="http://schemas.microsoft.com/office/drawing/2014/main" id="{AA4BD3E9-11BB-C949-B511-017B0EA21B06}"/>
                  </a:ext>
                </a:extLst>
              </p:cNvPr>
              <p:cNvSpPr txBox="1"/>
              <p:nvPr/>
            </p:nvSpPr>
            <p:spPr>
              <a:xfrm>
                <a:off x="6215540" y="2159000"/>
                <a:ext cx="751350" cy="253079"/>
              </a:xfrm>
              <a:prstGeom prst="rect">
                <a:avLst/>
              </a:prstGeom>
              <a:noFill/>
            </p:spPr>
            <p:txBody>
              <a:bodyPr wrap="square" rtlCol="0">
                <a:spAutoFit/>
              </a:bodyPr>
              <a:lstStyle/>
              <a:p>
                <a:r>
                  <a:rPr lang="en-US" sz="2000" dirty="0"/>
                  <a:t>output</a:t>
                </a:r>
              </a:p>
            </p:txBody>
          </p:sp>
        </p:grpSp>
        <p:sp>
          <p:nvSpPr>
            <p:cNvPr id="24" name="Right Arrow 23">
              <a:extLst>
                <a:ext uri="{FF2B5EF4-FFF2-40B4-BE49-F238E27FC236}">
                  <a16:creationId xmlns:a16="http://schemas.microsoft.com/office/drawing/2014/main" id="{9367A621-F781-7F61-12BC-194E35191384}"/>
                </a:ext>
              </a:extLst>
            </p:cNvPr>
            <p:cNvSpPr/>
            <p:nvPr/>
          </p:nvSpPr>
          <p:spPr>
            <a:xfrm rot="18556426">
              <a:off x="6822170" y="2296647"/>
              <a:ext cx="173348" cy="1541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5" name="Right Arrow 44">
              <a:extLst>
                <a:ext uri="{FF2B5EF4-FFF2-40B4-BE49-F238E27FC236}">
                  <a16:creationId xmlns:a16="http://schemas.microsoft.com/office/drawing/2014/main" id="{CA5EBDE7-B6DF-72AB-8C37-BCD3EE2CE53C}"/>
                </a:ext>
              </a:extLst>
            </p:cNvPr>
            <p:cNvSpPr/>
            <p:nvPr/>
          </p:nvSpPr>
          <p:spPr>
            <a:xfrm rot="14194580">
              <a:off x="7679306" y="2297741"/>
              <a:ext cx="173348" cy="1541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63" name="Plus 62">
              <a:extLst>
                <a:ext uri="{FF2B5EF4-FFF2-40B4-BE49-F238E27FC236}">
                  <a16:creationId xmlns:a16="http://schemas.microsoft.com/office/drawing/2014/main" id="{0C40FA05-0970-6079-62DD-DB245D0329BF}"/>
                </a:ext>
              </a:extLst>
            </p:cNvPr>
            <p:cNvSpPr/>
            <p:nvPr/>
          </p:nvSpPr>
          <p:spPr>
            <a:xfrm>
              <a:off x="7245345" y="2206130"/>
              <a:ext cx="219121" cy="22020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sp>
        <p:nvSpPr>
          <p:cNvPr id="5" name="TextBox 4">
            <a:extLst>
              <a:ext uri="{FF2B5EF4-FFF2-40B4-BE49-F238E27FC236}">
                <a16:creationId xmlns:a16="http://schemas.microsoft.com/office/drawing/2014/main" id="{05D163EC-6F8B-A1D4-1159-4F7F7B651A4D}"/>
              </a:ext>
            </a:extLst>
          </p:cNvPr>
          <p:cNvSpPr txBox="1"/>
          <p:nvPr/>
        </p:nvSpPr>
        <p:spPr>
          <a:xfrm>
            <a:off x="1383588" y="4938663"/>
            <a:ext cx="2558526" cy="502702"/>
          </a:xfrm>
          <a:prstGeom prst="rect">
            <a:avLst/>
          </a:prstGeom>
          <a:noFill/>
        </p:spPr>
        <p:txBody>
          <a:bodyPr vert="horz" wrap="square" rtlCol="0" anchor="ctr" anchorCtr="0">
            <a:spAutoFit/>
          </a:bodyPr>
          <a:lstStyle/>
          <a:p>
            <a:pPr algn="ctr"/>
            <a:r>
              <a:rPr lang="en-US" sz="1600" baseline="-25000" dirty="0">
                <a:latin typeface="Bradley Hand" pitchFamily="2" charset="77"/>
              </a:rPr>
              <a:t>“A photo of a</a:t>
            </a:r>
            <a:r>
              <a:rPr lang="en-US" sz="1600" dirty="0">
                <a:latin typeface="Bradley Hand" pitchFamily="2" charset="77"/>
              </a:rPr>
              <a:t> </a:t>
            </a:r>
            <a:r>
              <a:rPr lang="en-US" sz="1600" baseline="-25000" dirty="0">
                <a:latin typeface="Bradley Hand" pitchFamily="2" charset="77"/>
              </a:rPr>
              <a:t>dog in </a:t>
            </a:r>
            <a:r>
              <a:rPr lang="en-US" sz="1600" b="1" baseline="-25000" dirty="0">
                <a:solidFill>
                  <a:srgbClr val="C00000"/>
                </a:solidFill>
                <a:latin typeface="Bradley Hand" pitchFamily="2" charset="77"/>
              </a:rPr>
              <a:t>digital illustration</a:t>
            </a:r>
            <a:r>
              <a:rPr lang="en-US" sz="1600" baseline="-25000" dirty="0">
                <a:latin typeface="Bradley Hand" pitchFamily="2" charset="77"/>
              </a:rPr>
              <a:t> style”</a:t>
            </a:r>
            <a:endParaRPr lang="en-US" sz="1600" baseline="-25000" dirty="0">
              <a:latin typeface="Helvetica Light" panose="020B0403020202020204" pitchFamily="34" charset="0"/>
            </a:endParaRPr>
          </a:p>
        </p:txBody>
      </p:sp>
      <p:sp>
        <p:nvSpPr>
          <p:cNvPr id="8" name="Slide Number Placeholder 7">
            <a:extLst>
              <a:ext uri="{FF2B5EF4-FFF2-40B4-BE49-F238E27FC236}">
                <a16:creationId xmlns:a16="http://schemas.microsoft.com/office/drawing/2014/main" id="{1AA1EBBC-2671-6C88-14D9-A59A10A0D206}"/>
              </a:ext>
            </a:extLst>
          </p:cNvPr>
          <p:cNvSpPr>
            <a:spLocks noGrp="1"/>
          </p:cNvSpPr>
          <p:nvPr>
            <p:ph type="sldNum" sz="quarter" idx="12"/>
          </p:nvPr>
        </p:nvSpPr>
        <p:spPr/>
        <p:txBody>
          <a:bodyPr/>
          <a:lstStyle/>
          <a:p>
            <a:fld id="{3264C1AE-DE44-4966-837A-438CCB5D2F67}" type="slidenum">
              <a:rPr lang="en-US" smtClean="0"/>
              <a:t>12</a:t>
            </a:fld>
            <a:endParaRPr lang="en-US"/>
          </a:p>
        </p:txBody>
      </p:sp>
      <p:sp>
        <p:nvSpPr>
          <p:cNvPr id="4" name="Rectangle 3">
            <a:extLst>
              <a:ext uri="{FF2B5EF4-FFF2-40B4-BE49-F238E27FC236}">
                <a16:creationId xmlns:a16="http://schemas.microsoft.com/office/drawing/2014/main" id="{605A8688-E47A-76DF-979A-1AF5C3C210B2}"/>
              </a:ext>
            </a:extLst>
          </p:cNvPr>
          <p:cNvSpPr/>
          <p:nvPr/>
        </p:nvSpPr>
        <p:spPr>
          <a:xfrm>
            <a:off x="7703631" y="6114109"/>
            <a:ext cx="4557138" cy="523220"/>
          </a:xfrm>
          <a:prstGeom prst="rect">
            <a:avLst/>
          </a:prstGeom>
        </p:spPr>
        <p:txBody>
          <a:bodyPr wrap="square">
            <a:spAutoFit/>
          </a:bodyPr>
          <a:lstStyle/>
          <a:p>
            <a:r>
              <a:rPr lang="en-US" sz="1400" b="1" dirty="0" err="1">
                <a:latin typeface="Helvetica Light" panose="020B0403020202020204" pitchFamily="34" charset="0"/>
              </a:rPr>
              <a:t>LoRA</a:t>
            </a:r>
            <a:r>
              <a:rPr lang="en-US" sz="1400" b="1" dirty="0">
                <a:latin typeface="Helvetica Light" panose="020B0403020202020204" pitchFamily="34" charset="0"/>
              </a:rPr>
              <a:t> citation</a:t>
            </a:r>
          </a:p>
          <a:p>
            <a:r>
              <a:rPr lang="en-US" sz="1400" b="1" dirty="0">
                <a:latin typeface="Helvetica Light" panose="020B0403020202020204" pitchFamily="34" charset="0"/>
              </a:rPr>
              <a:t>Simo citation</a:t>
            </a:r>
            <a:endParaRPr lang="en-US" sz="1400" dirty="0">
              <a:latin typeface="Helvetica Light" panose="020B0403020202020204" pitchFamily="34" charset="0"/>
            </a:endParaRPr>
          </a:p>
        </p:txBody>
      </p:sp>
      <p:pic>
        <p:nvPicPr>
          <p:cNvPr id="10" name="Audio 9">
            <a:extLst>
              <a:ext uri="{FF2B5EF4-FFF2-40B4-BE49-F238E27FC236}">
                <a16:creationId xmlns:a16="http://schemas.microsoft.com/office/drawing/2014/main" id="{AEEF6869-08E4-06FC-DF0A-21771072ED8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543918822"/>
      </p:ext>
    </p:extLst>
  </p:cSld>
  <p:clrMapOvr>
    <a:masterClrMapping/>
  </p:clrMapOvr>
  <mc:AlternateContent xmlns:mc="http://schemas.openxmlformats.org/markup-compatibility/2006" xmlns:p14="http://schemas.microsoft.com/office/powerpoint/2010/main">
    <mc:Choice Requires="p14">
      <p:transition spd="slow" p14:dur="2000" advTm="29449"/>
    </mc:Choice>
    <mc:Fallback xmlns="">
      <p:transition spd="slow" advTm="29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86"/>
                                        </p:tgtEl>
                                        <p:attrNameLst>
                                          <p:attrName>style.visibility</p:attrName>
                                        </p:attrNameLst>
                                      </p:cBhvr>
                                      <p:to>
                                        <p:strVal val="visible"/>
                                      </p:to>
                                    </p:set>
                                    <p:animEffect transition="in" filter="fade">
                                      <p:cBhvr>
                                        <p:cTn id="11" dur="500"/>
                                        <p:tgtEl>
                                          <p:spTgt spid="486"/>
                                        </p:tgtEl>
                                      </p:cBhvr>
                                    </p:animEffect>
                                  </p:childTnLst>
                                </p:cTn>
                              </p:par>
                              <p:par>
                                <p:cTn id="12" presetID="10" presetClass="entr" presetSubtype="0" fill="hold" nodeType="withEffect">
                                  <p:stCondLst>
                                    <p:cond delay="0"/>
                                  </p:stCondLst>
                                  <p:childTnLst>
                                    <p:set>
                                      <p:cBhvr>
                                        <p:cTn id="13" dur="1" fill="hold">
                                          <p:stCondLst>
                                            <p:cond delay="0"/>
                                          </p:stCondLst>
                                        </p:cTn>
                                        <p:tgtEl>
                                          <p:spTgt spid="421"/>
                                        </p:tgtEl>
                                        <p:attrNameLst>
                                          <p:attrName>style.visibility</p:attrName>
                                        </p:attrNameLst>
                                      </p:cBhvr>
                                      <p:to>
                                        <p:strVal val="visible"/>
                                      </p:to>
                                    </p:set>
                                    <p:animEffect transition="in" filter="fade">
                                      <p:cBhvr>
                                        <p:cTn id="14" dur="500"/>
                                        <p:tgtEl>
                                          <p:spTgt spid="42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par>
                                <p:cTn id="24" presetID="10" presetClass="entr" presetSubtype="0"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53"/>
                                        </p:tgtEl>
                                        <p:attrNameLst>
                                          <p:attrName>style.visibility</p:attrName>
                                        </p:attrNameLst>
                                      </p:cBhvr>
                                      <p:to>
                                        <p:strVal val="visible"/>
                                      </p:to>
                                    </p:set>
                                    <p:animEffect transition="in" filter="fade">
                                      <p:cBhvr>
                                        <p:cTn id="39" dur="500"/>
                                        <p:tgtEl>
                                          <p:spTgt spid="453"/>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5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52"/>
                                        </p:tgtEl>
                                      </p:cBhvr>
                                    </p:animEffect>
                                    <p:set>
                                      <p:cBhvr>
                                        <p:cTn id="48" dur="1" fill="hold">
                                          <p:stCondLst>
                                            <p:cond delay="499"/>
                                          </p:stCondLst>
                                        </p:cTn>
                                        <p:tgtEl>
                                          <p:spTgt spid="452"/>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454"/>
                                        </p:tgtEl>
                                      </p:cBhvr>
                                    </p:animEffect>
                                    <p:set>
                                      <p:cBhvr>
                                        <p:cTn id="51" dur="1" fill="hold">
                                          <p:stCondLst>
                                            <p:cond delay="499"/>
                                          </p:stCondLst>
                                        </p:cTn>
                                        <p:tgtEl>
                                          <p:spTgt spid="45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56"/>
                                        </p:tgtEl>
                                      </p:cBhvr>
                                    </p:animEffect>
                                    <p:set>
                                      <p:cBhvr>
                                        <p:cTn id="54" dur="1" fill="hold">
                                          <p:stCondLst>
                                            <p:cond delay="499"/>
                                          </p:stCondLst>
                                        </p:cTn>
                                        <p:tgtEl>
                                          <p:spTgt spid="5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453"/>
                                        </p:tgtEl>
                                      </p:cBhvr>
                                    </p:animEffect>
                                    <p:set>
                                      <p:cBhvr>
                                        <p:cTn id="57" dur="1" fill="hold">
                                          <p:stCondLst>
                                            <p:cond delay="499"/>
                                          </p:stCondLst>
                                        </p:cTn>
                                        <p:tgtEl>
                                          <p:spTgt spid="45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451"/>
                                        </p:tgtEl>
                                      </p:cBhvr>
                                    </p:animEffect>
                                    <p:set>
                                      <p:cBhvr>
                                        <p:cTn id="60" dur="1" fill="hold">
                                          <p:stCondLst>
                                            <p:cond delay="499"/>
                                          </p:stCondLst>
                                        </p:cTn>
                                        <p:tgtEl>
                                          <p:spTgt spid="45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1"/>
                                        </p:tgtEl>
                                      </p:cBhvr>
                                    </p:animEffect>
                                    <p:set>
                                      <p:cBhvr>
                                        <p:cTn id="63"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10"/>
                </p:tgtEl>
              </p:cMediaNode>
            </p:audio>
          </p:childTnLst>
        </p:cTn>
      </p:par>
    </p:tnLst>
    <p:bldLst>
      <p:bldP spid="61" grpId="0" animBg="1"/>
      <p:bldP spid="61" grpId="1" animBg="1"/>
      <p:bldP spid="48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2B791941-51F7-3CC0-12EA-94B78E472E22}"/>
              </a:ext>
            </a:extLst>
          </p:cNvPr>
          <p:cNvPicPr>
            <a:picLocks noChangeAspect="1" noChangeArrowheads="1"/>
          </p:cNvPicPr>
          <p:nvPr/>
        </p:nvPicPr>
        <p:blipFill>
          <a:blip r:embed="rId6"/>
          <a:srcRect/>
          <a:stretch/>
        </p:blipFill>
        <p:spPr bwMode="auto">
          <a:xfrm>
            <a:off x="1754655" y="3254610"/>
            <a:ext cx="1828160" cy="1701205"/>
          </a:xfrm>
          <a:prstGeom prst="rect">
            <a:avLst/>
          </a:prstGeom>
          <a:solidFill>
            <a:schemeClr val="bg2"/>
          </a:solidFill>
          <a:ln w="28575">
            <a:solidFill>
              <a:schemeClr val="tx1"/>
            </a:solidFill>
          </a:ln>
        </p:spPr>
      </p:pic>
      <p:pic>
        <p:nvPicPr>
          <p:cNvPr id="421" name="Picture 420">
            <a:extLst>
              <a:ext uri="{FF2B5EF4-FFF2-40B4-BE49-F238E27FC236}">
                <a16:creationId xmlns:a16="http://schemas.microsoft.com/office/drawing/2014/main" id="{43139299-ABBC-D07C-A933-8D9CADD699AE}"/>
              </a:ext>
            </a:extLst>
          </p:cNvPr>
          <p:cNvPicPr>
            <a:picLocks noChangeAspect="1"/>
          </p:cNvPicPr>
          <p:nvPr/>
        </p:nvPicPr>
        <p:blipFill>
          <a:blip r:embed="rId7">
            <a:alphaModFix amt="70000"/>
          </a:blip>
          <a:stretch>
            <a:fillRect/>
          </a:stretch>
        </p:blipFill>
        <p:spPr>
          <a:xfrm>
            <a:off x="1758128" y="3254610"/>
            <a:ext cx="1809447" cy="1678821"/>
          </a:xfrm>
          <a:prstGeom prst="rect">
            <a:avLst/>
          </a:prstGeom>
          <a:ln w="38100">
            <a:solidFill>
              <a:schemeClr val="tx1"/>
            </a:solidFill>
          </a:ln>
        </p:spPr>
      </p:pic>
      <p:grpSp>
        <p:nvGrpSpPr>
          <p:cNvPr id="35" name="Group 34">
            <a:extLst>
              <a:ext uri="{FF2B5EF4-FFF2-40B4-BE49-F238E27FC236}">
                <a16:creationId xmlns:a16="http://schemas.microsoft.com/office/drawing/2014/main" id="{4451F504-DD87-A35A-206E-CF022EB18DF7}"/>
              </a:ext>
            </a:extLst>
          </p:cNvPr>
          <p:cNvGrpSpPr/>
          <p:nvPr/>
        </p:nvGrpSpPr>
        <p:grpSpPr>
          <a:xfrm>
            <a:off x="7798158" y="3254506"/>
            <a:ext cx="3245929" cy="1938349"/>
            <a:chOff x="7813398" y="2040386"/>
            <a:chExt cx="3245929" cy="1938349"/>
          </a:xfrm>
        </p:grpSpPr>
        <p:grpSp>
          <p:nvGrpSpPr>
            <p:cNvPr id="507" name="Group 506">
              <a:extLst>
                <a:ext uri="{FF2B5EF4-FFF2-40B4-BE49-F238E27FC236}">
                  <a16:creationId xmlns:a16="http://schemas.microsoft.com/office/drawing/2014/main" id="{11AE6B8A-D2C2-5C64-CB74-DCAE4E8F8AB8}"/>
                </a:ext>
              </a:extLst>
            </p:cNvPr>
            <p:cNvGrpSpPr/>
            <p:nvPr/>
          </p:nvGrpSpPr>
          <p:grpSpPr>
            <a:xfrm>
              <a:off x="7813398" y="2395425"/>
              <a:ext cx="1427333" cy="982775"/>
              <a:chOff x="9369254" y="2395425"/>
              <a:chExt cx="1427333" cy="982775"/>
            </a:xfrm>
          </p:grpSpPr>
          <p:sp>
            <p:nvSpPr>
              <p:cNvPr id="494" name="TextBox 493">
                <a:extLst>
                  <a:ext uri="{FF2B5EF4-FFF2-40B4-BE49-F238E27FC236}">
                    <a16:creationId xmlns:a16="http://schemas.microsoft.com/office/drawing/2014/main" id="{A7491C4C-18A7-0A3B-99DD-2D0C3CD2CB31}"/>
                  </a:ext>
                </a:extLst>
              </p:cNvPr>
              <p:cNvSpPr txBox="1"/>
              <p:nvPr/>
            </p:nvSpPr>
            <p:spPr>
              <a:xfrm>
                <a:off x="9526257" y="2395425"/>
                <a:ext cx="1084744" cy="982775"/>
              </a:xfrm>
              <a:prstGeom prst="roundRect">
                <a:avLst/>
              </a:prstGeom>
              <a:solidFill>
                <a:schemeClr val="bg1">
                  <a:lumMod val="85000"/>
                </a:schemeClr>
              </a:solidFill>
              <a:ln w="19050">
                <a:noFill/>
              </a:ln>
            </p:spPr>
            <p:txBody>
              <a:bodyPr wrap="square" rtlCol="0">
                <a:noAutofit/>
              </a:bodyPr>
              <a:lstStyle/>
              <a:p>
                <a:pPr algn="r"/>
                <a:endParaRPr lang="en-US" sz="1400" b="1" dirty="0"/>
              </a:p>
              <a:p>
                <a:pPr algn="r"/>
                <a:endParaRPr lang="en-US" sz="1400" b="1" dirty="0"/>
              </a:p>
              <a:p>
                <a:pPr algn="r"/>
                <a:endParaRPr lang="en-US" sz="1400" b="1" dirty="0"/>
              </a:p>
              <a:p>
                <a:pPr algn="r"/>
                <a:endParaRPr lang="en-US" sz="1400" b="1" dirty="0"/>
              </a:p>
              <a:p>
                <a:pPr algn="r"/>
                <a:endParaRPr lang="en-US" sz="1400" b="1" dirty="0"/>
              </a:p>
              <a:p>
                <a:pPr algn="r"/>
                <a:endParaRPr lang="en-US" sz="1400" b="1" dirty="0"/>
              </a:p>
              <a:p>
                <a:pPr algn="r"/>
                <a:endParaRPr lang="en-US" sz="1400" b="1" dirty="0"/>
              </a:p>
              <a:p>
                <a:pPr algn="r"/>
                <a:endParaRPr lang="en-US" sz="1400" b="1" dirty="0"/>
              </a:p>
            </p:txBody>
          </p:sp>
          <p:cxnSp>
            <p:nvCxnSpPr>
              <p:cNvPr id="498" name="Straight Arrow Connector 497">
                <a:extLst>
                  <a:ext uri="{FF2B5EF4-FFF2-40B4-BE49-F238E27FC236}">
                    <a16:creationId xmlns:a16="http://schemas.microsoft.com/office/drawing/2014/main" id="{AA049F2D-29C7-69BA-7851-2419270912C6}"/>
                  </a:ext>
                </a:extLst>
              </p:cNvPr>
              <p:cNvCxnSpPr>
                <a:cxnSpLocks/>
                <a:endCxn id="501" idx="1"/>
              </p:cNvCxnSpPr>
              <p:nvPr/>
            </p:nvCxnSpPr>
            <p:spPr>
              <a:xfrm flipV="1">
                <a:off x="9369254" y="2886701"/>
                <a:ext cx="381138" cy="1"/>
              </a:xfrm>
              <a:prstGeom prst="straightConnector1">
                <a:avLst/>
              </a:prstGeom>
              <a:ln w="152400">
                <a:solidFill>
                  <a:schemeClr val="bg2">
                    <a:lumMod val="7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495" name="Straight Arrow Connector 494">
                <a:extLst>
                  <a:ext uri="{FF2B5EF4-FFF2-40B4-BE49-F238E27FC236}">
                    <a16:creationId xmlns:a16="http://schemas.microsoft.com/office/drawing/2014/main" id="{AFE1CF38-BDFD-DB4C-52B0-89664188A7BA}"/>
                  </a:ext>
                </a:extLst>
              </p:cNvPr>
              <p:cNvCxnSpPr>
                <a:cxnSpLocks/>
              </p:cNvCxnSpPr>
              <p:nvPr/>
            </p:nvCxnSpPr>
            <p:spPr>
              <a:xfrm flipH="1">
                <a:off x="10412988" y="2886703"/>
                <a:ext cx="383599" cy="0"/>
              </a:xfrm>
              <a:prstGeom prst="straightConnector1">
                <a:avLst/>
              </a:prstGeom>
              <a:ln w="152400">
                <a:solidFill>
                  <a:schemeClr val="bg2">
                    <a:lumMod val="7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501" name="TextBox 500">
                <a:extLst>
                  <a:ext uri="{FF2B5EF4-FFF2-40B4-BE49-F238E27FC236}">
                    <a16:creationId xmlns:a16="http://schemas.microsoft.com/office/drawing/2014/main" id="{81579733-BF82-E23D-E5AC-4B3E874DA3AD}"/>
                  </a:ext>
                </a:extLst>
              </p:cNvPr>
              <p:cNvSpPr txBox="1"/>
              <p:nvPr/>
            </p:nvSpPr>
            <p:spPr>
              <a:xfrm>
                <a:off x="9750392" y="2717424"/>
                <a:ext cx="662596" cy="338554"/>
              </a:xfrm>
              <a:prstGeom prst="rect">
                <a:avLst/>
              </a:prstGeom>
              <a:solidFill>
                <a:schemeClr val="bg2">
                  <a:lumMod val="90000"/>
                </a:schemeClr>
              </a:solidFill>
              <a:ln w="76200">
                <a:solidFill>
                  <a:schemeClr val="tx1">
                    <a:lumMod val="50000"/>
                    <a:lumOff val="50000"/>
                  </a:schemeClr>
                </a:solidFill>
              </a:ln>
            </p:spPr>
            <p:txBody>
              <a:bodyPr wrap="square" rtlCol="0" anchor="ctr">
                <a:spAutoFit/>
              </a:bodyPr>
              <a:lstStyle/>
              <a:p>
                <a:pPr algn="ctr"/>
                <a:r>
                  <a:rPr lang="en-US" sz="1600" dirty="0">
                    <a:latin typeface="Helvetica" pitchFamily="2" charset="0"/>
                  </a:rPr>
                  <a:t>Loss</a:t>
                </a:r>
              </a:p>
            </p:txBody>
          </p:sp>
        </p:grpSp>
        <p:pic>
          <p:nvPicPr>
            <p:cNvPr id="5" name="Picture 4">
              <a:extLst>
                <a:ext uri="{FF2B5EF4-FFF2-40B4-BE49-F238E27FC236}">
                  <a16:creationId xmlns:a16="http://schemas.microsoft.com/office/drawing/2014/main" id="{08F61CBF-1FAB-9BC5-0DE4-6653387C2D5A}"/>
                </a:ext>
              </a:extLst>
            </p:cNvPr>
            <p:cNvPicPr>
              <a:picLocks noChangeAspect="1"/>
            </p:cNvPicPr>
            <p:nvPr/>
          </p:nvPicPr>
          <p:blipFill>
            <a:blip r:embed="rId7">
              <a:alphaModFix amt="70000"/>
            </a:blip>
            <a:stretch>
              <a:fillRect/>
            </a:stretch>
          </p:blipFill>
          <p:spPr>
            <a:xfrm>
              <a:off x="9249880" y="2040386"/>
              <a:ext cx="1809447" cy="1678821"/>
            </a:xfrm>
            <a:prstGeom prst="rect">
              <a:avLst/>
            </a:prstGeom>
            <a:ln w="38100">
              <a:solidFill>
                <a:schemeClr val="tx1"/>
              </a:solidFill>
            </a:ln>
          </p:spPr>
        </p:pic>
        <p:sp>
          <p:nvSpPr>
            <p:cNvPr id="9" name="TextBox 8">
              <a:extLst>
                <a:ext uri="{FF2B5EF4-FFF2-40B4-BE49-F238E27FC236}">
                  <a16:creationId xmlns:a16="http://schemas.microsoft.com/office/drawing/2014/main" id="{C5AF1F00-9961-C571-8347-6BB54FFB7527}"/>
                </a:ext>
              </a:extLst>
            </p:cNvPr>
            <p:cNvSpPr txBox="1"/>
            <p:nvPr/>
          </p:nvSpPr>
          <p:spPr>
            <a:xfrm>
              <a:off x="9594756" y="3681218"/>
              <a:ext cx="1013547" cy="297517"/>
            </a:xfrm>
            <a:prstGeom prst="rect">
              <a:avLst/>
            </a:prstGeom>
            <a:noFill/>
          </p:spPr>
          <p:txBody>
            <a:bodyPr vert="horz" wrap="none" rtlCol="0" anchor="ctr" anchorCtr="0">
              <a:spAutoFit/>
            </a:bodyPr>
            <a:lstStyle/>
            <a:p>
              <a:pPr algn="ctr"/>
              <a:r>
                <a:rPr lang="en-US" sz="2000" baseline="-25000" dirty="0">
                  <a:latin typeface="Helvetica" pitchFamily="2" charset="0"/>
                </a:rPr>
                <a:t>True Noise</a:t>
              </a:r>
            </a:p>
          </p:txBody>
        </p:sp>
      </p:grpSp>
      <p:sp>
        <p:nvSpPr>
          <p:cNvPr id="486" name="TextBox 485">
            <a:extLst>
              <a:ext uri="{FF2B5EF4-FFF2-40B4-BE49-F238E27FC236}">
                <a16:creationId xmlns:a16="http://schemas.microsoft.com/office/drawing/2014/main" id="{C6CE2C19-2794-6058-1634-E616A5B05F14}"/>
              </a:ext>
            </a:extLst>
          </p:cNvPr>
          <p:cNvSpPr txBox="1"/>
          <p:nvPr/>
        </p:nvSpPr>
        <p:spPr>
          <a:xfrm>
            <a:off x="1441101" y="2502320"/>
            <a:ext cx="2425202" cy="307777"/>
          </a:xfrm>
          <a:prstGeom prst="rect">
            <a:avLst/>
          </a:prstGeom>
          <a:solidFill>
            <a:schemeClr val="bg1">
              <a:lumMod val="95000"/>
            </a:schemeClr>
          </a:solidFill>
          <a:ln w="38100">
            <a:solidFill>
              <a:schemeClr val="bg1">
                <a:lumMod val="65000"/>
              </a:schemeClr>
            </a:solidFill>
          </a:ln>
        </p:spPr>
        <p:txBody>
          <a:bodyPr wrap="square" rtlCol="0">
            <a:spAutoFit/>
          </a:bodyPr>
          <a:lstStyle/>
          <a:p>
            <a:r>
              <a:rPr lang="en-US" sz="1400" dirty="0">
                <a:latin typeface="Helvetica" panose="020B0604020202020204" pitchFamily="34" charset="0"/>
                <a:cs typeface="Helvetica" panose="020B0604020202020204" pitchFamily="34" charset="0"/>
              </a:rPr>
              <a:t>Sample random timestep </a:t>
            </a:r>
            <a:r>
              <a:rPr lang="en-US" sz="1400" b="1" dirty="0">
                <a:latin typeface="Helvetica" panose="020B0604020202020204" pitchFamily="34" charset="0"/>
                <a:cs typeface="Helvetica" panose="020B0604020202020204" pitchFamily="34" charset="0"/>
              </a:rPr>
              <a:t>t</a:t>
            </a:r>
            <a:endParaRPr lang="en-US" sz="1400" dirty="0">
              <a:latin typeface="Helvetica" panose="020B0604020202020204" pitchFamily="34" charset="0"/>
              <a:cs typeface="Helvetica" panose="020B0604020202020204" pitchFamily="34" charset="0"/>
            </a:endParaRPr>
          </a:p>
        </p:txBody>
      </p:sp>
      <p:grpSp>
        <p:nvGrpSpPr>
          <p:cNvPr id="39" name="Group 38">
            <a:extLst>
              <a:ext uri="{FF2B5EF4-FFF2-40B4-BE49-F238E27FC236}">
                <a16:creationId xmlns:a16="http://schemas.microsoft.com/office/drawing/2014/main" id="{94E56617-45F2-E203-52B6-5A00E23F7EE6}"/>
              </a:ext>
            </a:extLst>
          </p:cNvPr>
          <p:cNvGrpSpPr/>
          <p:nvPr/>
        </p:nvGrpSpPr>
        <p:grpSpPr>
          <a:xfrm>
            <a:off x="3567575" y="3405651"/>
            <a:ext cx="1994719" cy="1376739"/>
            <a:chOff x="3567575" y="2191531"/>
            <a:chExt cx="1994719" cy="1376739"/>
          </a:xfrm>
        </p:grpSpPr>
        <p:grpSp>
          <p:nvGrpSpPr>
            <p:cNvPr id="30" name="Group 29">
              <a:extLst>
                <a:ext uri="{FF2B5EF4-FFF2-40B4-BE49-F238E27FC236}">
                  <a16:creationId xmlns:a16="http://schemas.microsoft.com/office/drawing/2014/main" id="{834756C3-A904-707C-943C-3609D2C231DA}"/>
                </a:ext>
              </a:extLst>
            </p:cNvPr>
            <p:cNvGrpSpPr/>
            <p:nvPr/>
          </p:nvGrpSpPr>
          <p:grpSpPr>
            <a:xfrm>
              <a:off x="3567575" y="2191531"/>
              <a:ext cx="1994719" cy="1376739"/>
              <a:chOff x="3567575" y="2191531"/>
              <a:chExt cx="1994719" cy="1376739"/>
            </a:xfrm>
          </p:grpSpPr>
          <p:grpSp>
            <p:nvGrpSpPr>
              <p:cNvPr id="435" name="Group 434">
                <a:extLst>
                  <a:ext uri="{FF2B5EF4-FFF2-40B4-BE49-F238E27FC236}">
                    <a16:creationId xmlns:a16="http://schemas.microsoft.com/office/drawing/2014/main" id="{FD2ACD1B-C250-EED2-5B82-76D2246643E5}"/>
                  </a:ext>
                </a:extLst>
              </p:cNvPr>
              <p:cNvGrpSpPr/>
              <p:nvPr/>
            </p:nvGrpSpPr>
            <p:grpSpPr>
              <a:xfrm>
                <a:off x="3974668" y="2191531"/>
                <a:ext cx="1587626" cy="1376739"/>
                <a:chOff x="6443330" y="3848986"/>
                <a:chExt cx="4664145" cy="3040912"/>
              </a:xfrm>
            </p:grpSpPr>
            <p:sp>
              <p:nvSpPr>
                <p:cNvPr id="437" name="Rectangle 436">
                  <a:extLst>
                    <a:ext uri="{FF2B5EF4-FFF2-40B4-BE49-F238E27FC236}">
                      <a16:creationId xmlns:a16="http://schemas.microsoft.com/office/drawing/2014/main" id="{5EAD85F7-F2A3-13E1-3622-9419CF6DE0FB}"/>
                    </a:ext>
                  </a:extLst>
                </p:cNvPr>
                <p:cNvSpPr/>
                <p:nvPr/>
              </p:nvSpPr>
              <p:spPr>
                <a:xfrm>
                  <a:off x="6443330" y="3848986"/>
                  <a:ext cx="701749" cy="30409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a:p>
              </p:txBody>
            </p:sp>
            <p:sp>
              <p:nvSpPr>
                <p:cNvPr id="438" name="Rectangle 437">
                  <a:extLst>
                    <a:ext uri="{FF2B5EF4-FFF2-40B4-BE49-F238E27FC236}">
                      <a16:creationId xmlns:a16="http://schemas.microsoft.com/office/drawing/2014/main" id="{6DCDB55C-567C-3C96-0103-B97C9A164F49}"/>
                    </a:ext>
                  </a:extLst>
                </p:cNvPr>
                <p:cNvSpPr/>
                <p:nvPr/>
              </p:nvSpPr>
              <p:spPr>
                <a:xfrm>
                  <a:off x="7433929" y="4189497"/>
                  <a:ext cx="701749" cy="235989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a:p>
              </p:txBody>
            </p:sp>
            <p:sp>
              <p:nvSpPr>
                <p:cNvPr id="439" name="Rectangle 438">
                  <a:extLst>
                    <a:ext uri="{FF2B5EF4-FFF2-40B4-BE49-F238E27FC236}">
                      <a16:creationId xmlns:a16="http://schemas.microsoft.com/office/drawing/2014/main" id="{25941B15-09FE-9487-98D1-7AD2FAEBC498}"/>
                    </a:ext>
                  </a:extLst>
                </p:cNvPr>
                <p:cNvSpPr/>
                <p:nvPr/>
              </p:nvSpPr>
              <p:spPr>
                <a:xfrm>
                  <a:off x="8424528" y="4561636"/>
                  <a:ext cx="701749" cy="161561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a:p>
              </p:txBody>
            </p:sp>
            <p:sp>
              <p:nvSpPr>
                <p:cNvPr id="440" name="Rectangle 439">
                  <a:extLst>
                    <a:ext uri="{FF2B5EF4-FFF2-40B4-BE49-F238E27FC236}">
                      <a16:creationId xmlns:a16="http://schemas.microsoft.com/office/drawing/2014/main" id="{A9ECF37D-5F9A-F148-ED99-D7E245F9B1DE}"/>
                    </a:ext>
                  </a:extLst>
                </p:cNvPr>
                <p:cNvSpPr/>
                <p:nvPr/>
              </p:nvSpPr>
              <p:spPr>
                <a:xfrm>
                  <a:off x="9415127" y="4189497"/>
                  <a:ext cx="701749" cy="2359890"/>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dirty="0"/>
                </a:p>
              </p:txBody>
            </p:sp>
            <p:sp>
              <p:nvSpPr>
                <p:cNvPr id="441" name="Rectangle 440">
                  <a:extLst>
                    <a:ext uri="{FF2B5EF4-FFF2-40B4-BE49-F238E27FC236}">
                      <a16:creationId xmlns:a16="http://schemas.microsoft.com/office/drawing/2014/main" id="{D12F7CE6-06D0-5577-8869-4CF0AC85915B}"/>
                    </a:ext>
                  </a:extLst>
                </p:cNvPr>
                <p:cNvSpPr/>
                <p:nvPr/>
              </p:nvSpPr>
              <p:spPr>
                <a:xfrm>
                  <a:off x="10405726" y="3848986"/>
                  <a:ext cx="701749" cy="3040912"/>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dirty="0"/>
                </a:p>
              </p:txBody>
            </p:sp>
          </p:grpSp>
          <p:cxnSp>
            <p:nvCxnSpPr>
              <p:cNvPr id="400" name="Straight Arrow Connector 399">
                <a:extLst>
                  <a:ext uri="{FF2B5EF4-FFF2-40B4-BE49-F238E27FC236}">
                    <a16:creationId xmlns:a16="http://schemas.microsoft.com/office/drawing/2014/main" id="{CE6E1FFA-B5EE-2BD8-AB8D-FA489B7ACB85}"/>
                  </a:ext>
                </a:extLst>
              </p:cNvPr>
              <p:cNvCxnSpPr>
                <a:cxnSpLocks/>
                <a:stCxn id="421" idx="3"/>
                <a:endCxn id="437" idx="1"/>
              </p:cNvCxnSpPr>
              <p:nvPr/>
            </p:nvCxnSpPr>
            <p:spPr>
              <a:xfrm>
                <a:off x="3567575" y="2879901"/>
                <a:ext cx="40709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89" name="TextBox 488">
              <a:extLst>
                <a:ext uri="{FF2B5EF4-FFF2-40B4-BE49-F238E27FC236}">
                  <a16:creationId xmlns:a16="http://schemas.microsoft.com/office/drawing/2014/main" id="{AD23D04C-A727-7C09-366F-936AD620682C}"/>
                </a:ext>
              </a:extLst>
            </p:cNvPr>
            <p:cNvSpPr txBox="1"/>
            <p:nvPr/>
          </p:nvSpPr>
          <p:spPr>
            <a:xfrm>
              <a:off x="4109109" y="2767580"/>
              <a:ext cx="1333730" cy="261610"/>
            </a:xfrm>
            <a:prstGeom prst="rect">
              <a:avLst/>
            </a:prstGeom>
            <a:solidFill>
              <a:schemeClr val="accent5">
                <a:lumMod val="20000"/>
                <a:lumOff val="80000"/>
              </a:schemeClr>
            </a:solidFill>
            <a:ln w="38100">
              <a:solidFill>
                <a:schemeClr val="tx1"/>
              </a:solidFill>
            </a:ln>
          </p:spPr>
          <p:txBody>
            <a:bodyPr wrap="square" rtlCol="0" anchor="ctr" anchorCtr="0">
              <a:spAutoFit/>
            </a:bodyPr>
            <a:lstStyle/>
            <a:p>
              <a:pPr algn="ctr"/>
              <a:r>
                <a:rPr lang="en-US" sz="1100" dirty="0">
                  <a:latin typeface="Helvetica" panose="020B0604020202020204" pitchFamily="34" charset="0"/>
                  <a:cs typeface="Helvetica" panose="020B0604020202020204" pitchFamily="34" charset="0"/>
                </a:rPr>
                <a:t>Pretrained</a:t>
              </a:r>
            </a:p>
          </p:txBody>
        </p:sp>
      </p:grpSp>
      <p:grpSp>
        <p:nvGrpSpPr>
          <p:cNvPr id="33" name="Group 32">
            <a:extLst>
              <a:ext uri="{FF2B5EF4-FFF2-40B4-BE49-F238E27FC236}">
                <a16:creationId xmlns:a16="http://schemas.microsoft.com/office/drawing/2014/main" id="{6F2A98C9-E588-B462-E9EE-C8CC1FDCCF83}"/>
              </a:ext>
            </a:extLst>
          </p:cNvPr>
          <p:cNvGrpSpPr/>
          <p:nvPr/>
        </p:nvGrpSpPr>
        <p:grpSpPr>
          <a:xfrm>
            <a:off x="5562294" y="3263196"/>
            <a:ext cx="2222262" cy="1929659"/>
            <a:chOff x="5562294" y="2049076"/>
            <a:chExt cx="2222262" cy="1929659"/>
          </a:xfrm>
        </p:grpSpPr>
        <p:sp>
          <p:nvSpPr>
            <p:cNvPr id="416" name="TextBox 415">
              <a:extLst>
                <a:ext uri="{FF2B5EF4-FFF2-40B4-BE49-F238E27FC236}">
                  <a16:creationId xmlns:a16="http://schemas.microsoft.com/office/drawing/2014/main" id="{5380C535-661E-A8CF-7177-65AE7CAEDAF6}"/>
                </a:ext>
              </a:extLst>
            </p:cNvPr>
            <p:cNvSpPr txBox="1"/>
            <p:nvPr/>
          </p:nvSpPr>
          <p:spPr>
            <a:xfrm>
              <a:off x="6176119" y="3681218"/>
              <a:ext cx="1390124" cy="297517"/>
            </a:xfrm>
            <a:prstGeom prst="rect">
              <a:avLst/>
            </a:prstGeom>
            <a:noFill/>
          </p:spPr>
          <p:txBody>
            <a:bodyPr vert="horz" wrap="none" rtlCol="0" anchor="ctr" anchorCtr="0">
              <a:spAutoFit/>
            </a:bodyPr>
            <a:lstStyle/>
            <a:p>
              <a:pPr algn="ctr"/>
              <a:r>
                <a:rPr lang="en-US" sz="2000" baseline="-25000" dirty="0">
                  <a:latin typeface="Helvetica" pitchFamily="2" charset="0"/>
                </a:rPr>
                <a:t>Predicted Noise</a:t>
              </a:r>
            </a:p>
          </p:txBody>
        </p:sp>
        <p:grpSp>
          <p:nvGrpSpPr>
            <p:cNvPr id="32" name="Group 31">
              <a:extLst>
                <a:ext uri="{FF2B5EF4-FFF2-40B4-BE49-F238E27FC236}">
                  <a16:creationId xmlns:a16="http://schemas.microsoft.com/office/drawing/2014/main" id="{54019831-5BAF-4AAC-6BA2-B50825F4057E}"/>
                </a:ext>
              </a:extLst>
            </p:cNvPr>
            <p:cNvGrpSpPr/>
            <p:nvPr/>
          </p:nvGrpSpPr>
          <p:grpSpPr>
            <a:xfrm>
              <a:off x="5562294" y="2049076"/>
              <a:ext cx="2222262" cy="1678821"/>
              <a:chOff x="5562294" y="2049076"/>
              <a:chExt cx="2222262" cy="1678821"/>
            </a:xfrm>
          </p:grpSpPr>
          <p:cxnSp>
            <p:nvCxnSpPr>
              <p:cNvPr id="402" name="Straight Arrow Connector 401">
                <a:extLst>
                  <a:ext uri="{FF2B5EF4-FFF2-40B4-BE49-F238E27FC236}">
                    <a16:creationId xmlns:a16="http://schemas.microsoft.com/office/drawing/2014/main" id="{23E232BA-E002-915B-B8CD-B07D3B47FD7E}"/>
                  </a:ext>
                </a:extLst>
              </p:cNvPr>
              <p:cNvCxnSpPr>
                <a:cxnSpLocks/>
                <a:stCxn id="441" idx="3"/>
              </p:cNvCxnSpPr>
              <p:nvPr/>
            </p:nvCxnSpPr>
            <p:spPr>
              <a:xfrm flipV="1">
                <a:off x="5562294" y="2879336"/>
                <a:ext cx="385760" cy="5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9FC8A2C-72E0-B51E-3979-CFD20EDA3BE5}"/>
                  </a:ext>
                </a:extLst>
              </p:cNvPr>
              <p:cNvPicPr>
                <a:picLocks noChangeAspect="1"/>
              </p:cNvPicPr>
              <p:nvPr/>
            </p:nvPicPr>
            <p:blipFill>
              <a:blip r:embed="rId7">
                <a:alphaModFix amt="70000"/>
              </a:blip>
              <a:stretch>
                <a:fillRect/>
              </a:stretch>
            </p:blipFill>
            <p:spPr>
              <a:xfrm>
                <a:off x="5975109" y="2049076"/>
                <a:ext cx="1809447" cy="1678821"/>
              </a:xfrm>
              <a:prstGeom prst="rect">
                <a:avLst/>
              </a:prstGeom>
              <a:ln w="38100">
                <a:solidFill>
                  <a:schemeClr val="tx1"/>
                </a:solidFill>
              </a:ln>
            </p:spPr>
          </p:pic>
        </p:grpSp>
      </p:grpSp>
      <p:grpSp>
        <p:nvGrpSpPr>
          <p:cNvPr id="36" name="Group 35">
            <a:extLst>
              <a:ext uri="{FF2B5EF4-FFF2-40B4-BE49-F238E27FC236}">
                <a16:creationId xmlns:a16="http://schemas.microsoft.com/office/drawing/2014/main" id="{67D37469-A294-9704-75B0-D465A7ED0271}"/>
              </a:ext>
            </a:extLst>
          </p:cNvPr>
          <p:cNvGrpSpPr/>
          <p:nvPr/>
        </p:nvGrpSpPr>
        <p:grpSpPr>
          <a:xfrm>
            <a:off x="4356506" y="2343994"/>
            <a:ext cx="4557586" cy="1318837"/>
            <a:chOff x="4371746" y="1129874"/>
            <a:chExt cx="4557586" cy="1318837"/>
          </a:xfrm>
        </p:grpSpPr>
        <p:cxnSp>
          <p:nvCxnSpPr>
            <p:cNvPr id="11" name="Elbow Connector 10">
              <a:extLst>
                <a:ext uri="{FF2B5EF4-FFF2-40B4-BE49-F238E27FC236}">
                  <a16:creationId xmlns:a16="http://schemas.microsoft.com/office/drawing/2014/main" id="{D5B43645-8B4F-0860-F5E0-7CEE244B048E}"/>
                </a:ext>
              </a:extLst>
            </p:cNvPr>
            <p:cNvCxnSpPr>
              <a:cxnSpLocks/>
              <a:stCxn id="494" idx="0"/>
            </p:cNvCxnSpPr>
            <p:nvPr/>
          </p:nvCxnSpPr>
          <p:spPr>
            <a:xfrm rot="16200000" flipH="1" flipV="1">
              <a:off x="6623896" y="559834"/>
              <a:ext cx="53286" cy="3724468"/>
            </a:xfrm>
            <a:prstGeom prst="bentConnector3">
              <a:avLst>
                <a:gd name="adj1" fmla="val -1353751"/>
              </a:avLst>
            </a:prstGeom>
            <a:ln w="57150">
              <a:solidFill>
                <a:srgbClr val="ED7D3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B18D340-0FEE-8403-BA65-AF3CCDEE0D32}"/>
                </a:ext>
              </a:extLst>
            </p:cNvPr>
            <p:cNvSpPr txBox="1"/>
            <p:nvPr/>
          </p:nvSpPr>
          <p:spPr>
            <a:xfrm>
              <a:off x="4371746" y="1129874"/>
              <a:ext cx="4557586" cy="461665"/>
            </a:xfrm>
            <a:prstGeom prst="rect">
              <a:avLst/>
            </a:prstGeom>
            <a:noFill/>
          </p:spPr>
          <p:txBody>
            <a:bodyPr wrap="square" rtlCol="0">
              <a:spAutoFit/>
            </a:bodyPr>
            <a:lstStyle/>
            <a:p>
              <a:pPr algn="r"/>
              <a:r>
                <a:rPr lang="en-US" sz="2400" b="1" dirty="0">
                  <a:solidFill>
                    <a:srgbClr val="ED7D31"/>
                  </a:solidFill>
                </a:rPr>
                <a:t>Update </a:t>
              </a:r>
              <a:r>
                <a:rPr lang="en-US" sz="2400" b="1" dirty="0" err="1">
                  <a:solidFill>
                    <a:srgbClr val="ED7D31"/>
                  </a:solidFill>
                </a:rPr>
                <a:t>LoRA</a:t>
              </a:r>
              <a:r>
                <a:rPr lang="en-US" sz="2400" b="1" dirty="0">
                  <a:solidFill>
                    <a:srgbClr val="ED7D31"/>
                  </a:solidFill>
                </a:rPr>
                <a:t> (Low Rank Adapters)</a:t>
              </a:r>
            </a:p>
          </p:txBody>
        </p:sp>
      </p:grpSp>
      <p:sp>
        <p:nvSpPr>
          <p:cNvPr id="22" name="TextBox 21">
            <a:extLst>
              <a:ext uri="{FF2B5EF4-FFF2-40B4-BE49-F238E27FC236}">
                <a16:creationId xmlns:a16="http://schemas.microsoft.com/office/drawing/2014/main" id="{A3AA68B2-51C6-3A1D-1B86-2C8927D3F955}"/>
              </a:ext>
            </a:extLst>
          </p:cNvPr>
          <p:cNvSpPr txBox="1"/>
          <p:nvPr/>
        </p:nvSpPr>
        <p:spPr>
          <a:xfrm>
            <a:off x="4028440" y="3678220"/>
            <a:ext cx="1478280" cy="230832"/>
          </a:xfrm>
          <a:prstGeom prst="rect">
            <a:avLst/>
          </a:prstGeom>
          <a:solidFill>
            <a:srgbClr val="ED7D31"/>
          </a:solidFill>
          <a:ln w="38100">
            <a:solidFill>
              <a:schemeClr val="tx1"/>
            </a:solidFill>
          </a:ln>
        </p:spPr>
        <p:txBody>
          <a:bodyPr wrap="square" rtlCol="0" anchor="ctr" anchorCtr="0">
            <a:spAutoFit/>
          </a:bodyPr>
          <a:lstStyle/>
          <a:p>
            <a:pPr algn="ctr"/>
            <a:r>
              <a:rPr lang="en-US" sz="900" dirty="0">
                <a:latin typeface="Helvetica" panose="020B0604020202020204" pitchFamily="34" charset="0"/>
                <a:cs typeface="Helvetica" panose="020B0604020202020204" pitchFamily="34" charset="0"/>
              </a:rPr>
              <a:t>Low Rank Weight Update</a:t>
            </a:r>
          </a:p>
        </p:txBody>
      </p:sp>
      <p:sp>
        <p:nvSpPr>
          <p:cNvPr id="2" name="TextBox 1">
            <a:extLst>
              <a:ext uri="{FF2B5EF4-FFF2-40B4-BE49-F238E27FC236}">
                <a16:creationId xmlns:a16="http://schemas.microsoft.com/office/drawing/2014/main" id="{1FE4D7FD-86FD-08F4-F8DF-A8F282E957AE}"/>
              </a:ext>
            </a:extLst>
          </p:cNvPr>
          <p:cNvSpPr txBox="1"/>
          <p:nvPr/>
        </p:nvSpPr>
        <p:spPr>
          <a:xfrm>
            <a:off x="1383588" y="4938663"/>
            <a:ext cx="2558526" cy="502702"/>
          </a:xfrm>
          <a:prstGeom prst="rect">
            <a:avLst/>
          </a:prstGeom>
          <a:noFill/>
        </p:spPr>
        <p:txBody>
          <a:bodyPr vert="horz" wrap="square" rtlCol="0" anchor="ctr" anchorCtr="0">
            <a:spAutoFit/>
          </a:bodyPr>
          <a:lstStyle/>
          <a:p>
            <a:pPr algn="ctr"/>
            <a:r>
              <a:rPr lang="en-US" sz="1600" baseline="-25000" dirty="0">
                <a:latin typeface="Bradley Hand" pitchFamily="2" charset="77"/>
              </a:rPr>
              <a:t>“A photo of a</a:t>
            </a:r>
            <a:r>
              <a:rPr lang="en-US" sz="1600" dirty="0">
                <a:latin typeface="Bradley Hand" pitchFamily="2" charset="77"/>
              </a:rPr>
              <a:t> </a:t>
            </a:r>
            <a:r>
              <a:rPr lang="en-US" sz="1600" baseline="-25000" dirty="0">
                <a:latin typeface="Bradley Hand" pitchFamily="2" charset="77"/>
              </a:rPr>
              <a:t>dog in </a:t>
            </a:r>
            <a:r>
              <a:rPr lang="en-US" sz="1600" b="1" baseline="-25000" dirty="0">
                <a:solidFill>
                  <a:srgbClr val="C00000"/>
                </a:solidFill>
                <a:latin typeface="Bradley Hand" pitchFamily="2" charset="77"/>
              </a:rPr>
              <a:t>digital illustration</a:t>
            </a:r>
            <a:r>
              <a:rPr lang="en-US" sz="1600" baseline="-25000" dirty="0">
                <a:latin typeface="Bradley Hand" pitchFamily="2" charset="77"/>
              </a:rPr>
              <a:t> style”</a:t>
            </a:r>
            <a:endParaRPr lang="en-US" sz="1600" baseline="-25000" dirty="0">
              <a:latin typeface="Helvetica Light" panose="020B0403020202020204" pitchFamily="34" charset="0"/>
            </a:endParaRPr>
          </a:p>
        </p:txBody>
      </p:sp>
      <p:sp>
        <p:nvSpPr>
          <p:cNvPr id="6" name="Slide Number Placeholder 5">
            <a:extLst>
              <a:ext uri="{FF2B5EF4-FFF2-40B4-BE49-F238E27FC236}">
                <a16:creationId xmlns:a16="http://schemas.microsoft.com/office/drawing/2014/main" id="{82154E64-4FB9-F8CF-34B4-F0C241316805}"/>
              </a:ext>
            </a:extLst>
          </p:cNvPr>
          <p:cNvSpPr>
            <a:spLocks noGrp="1"/>
          </p:cNvSpPr>
          <p:nvPr>
            <p:ph type="sldNum" sz="quarter" idx="12"/>
          </p:nvPr>
        </p:nvSpPr>
        <p:spPr/>
        <p:txBody>
          <a:bodyPr/>
          <a:lstStyle/>
          <a:p>
            <a:fld id="{3264C1AE-DE44-4966-837A-438CCB5D2F67}" type="slidenum">
              <a:rPr lang="en-US" smtClean="0"/>
              <a:t>13</a:t>
            </a:fld>
            <a:endParaRPr lang="en-US"/>
          </a:p>
        </p:txBody>
      </p:sp>
      <p:sp>
        <p:nvSpPr>
          <p:cNvPr id="8" name="Title 1">
            <a:extLst>
              <a:ext uri="{FF2B5EF4-FFF2-40B4-BE49-F238E27FC236}">
                <a16:creationId xmlns:a16="http://schemas.microsoft.com/office/drawing/2014/main" id="{837306D8-833B-A9E5-0948-03A7F31EB9E7}"/>
              </a:ext>
            </a:extLst>
          </p:cNvPr>
          <p:cNvSpPr txBox="1">
            <a:spLocks/>
          </p:cNvSpPr>
          <p:nvPr/>
        </p:nvSpPr>
        <p:spPr>
          <a:xfrm>
            <a:off x="248920" y="1208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Standard Customization Step</a:t>
            </a:r>
            <a:endParaRPr lang="en-US" dirty="0"/>
          </a:p>
        </p:txBody>
      </p:sp>
      <p:pic>
        <p:nvPicPr>
          <p:cNvPr id="10" name="Audio 9">
            <a:extLst>
              <a:ext uri="{FF2B5EF4-FFF2-40B4-BE49-F238E27FC236}">
                <a16:creationId xmlns:a16="http://schemas.microsoft.com/office/drawing/2014/main" id="{873D9DE0-F4F4-7CD0-5882-75A0194E19D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609949353"/>
      </p:ext>
    </p:extLst>
  </p:cSld>
  <p:clrMapOvr>
    <a:masterClrMapping/>
  </p:clrMapOvr>
  <mc:AlternateContent xmlns:mc="http://schemas.openxmlformats.org/markup-compatibility/2006" xmlns:p14="http://schemas.microsoft.com/office/powerpoint/2010/main">
    <mc:Choice Requires="p14">
      <p:transition spd="slow" p14:dur="2000" advTm="13524"/>
    </mc:Choice>
    <mc:Fallback xmlns="">
      <p:transition spd="slow" advTm="1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0E5A75A0-E83C-2BA4-27B9-0C87D14B539E}"/>
              </a:ext>
            </a:extLst>
          </p:cNvPr>
          <p:cNvGrpSpPr/>
          <p:nvPr/>
        </p:nvGrpSpPr>
        <p:grpSpPr>
          <a:xfrm>
            <a:off x="3573666" y="4381391"/>
            <a:ext cx="2008604" cy="1376739"/>
            <a:chOff x="3573666" y="4381391"/>
            <a:chExt cx="2008604" cy="1376739"/>
          </a:xfrm>
        </p:grpSpPr>
        <p:grpSp>
          <p:nvGrpSpPr>
            <p:cNvPr id="41" name="Group 40">
              <a:extLst>
                <a:ext uri="{FF2B5EF4-FFF2-40B4-BE49-F238E27FC236}">
                  <a16:creationId xmlns:a16="http://schemas.microsoft.com/office/drawing/2014/main" id="{E3B1F6D3-1023-708D-0196-0535A1C91E04}"/>
                </a:ext>
              </a:extLst>
            </p:cNvPr>
            <p:cNvGrpSpPr/>
            <p:nvPr/>
          </p:nvGrpSpPr>
          <p:grpSpPr>
            <a:xfrm>
              <a:off x="3573666" y="4381391"/>
              <a:ext cx="1980970" cy="1376739"/>
              <a:chOff x="3573666" y="4381391"/>
              <a:chExt cx="1980970" cy="1376739"/>
            </a:xfrm>
          </p:grpSpPr>
          <p:grpSp>
            <p:nvGrpSpPr>
              <p:cNvPr id="31" name="Group 30">
                <a:extLst>
                  <a:ext uri="{FF2B5EF4-FFF2-40B4-BE49-F238E27FC236}">
                    <a16:creationId xmlns:a16="http://schemas.microsoft.com/office/drawing/2014/main" id="{7884F989-DFFC-1FEC-15F7-D37418A89335}"/>
                  </a:ext>
                </a:extLst>
              </p:cNvPr>
              <p:cNvGrpSpPr/>
              <p:nvPr/>
            </p:nvGrpSpPr>
            <p:grpSpPr>
              <a:xfrm>
                <a:off x="3573666" y="4381391"/>
                <a:ext cx="1980970" cy="1376739"/>
                <a:chOff x="3573666" y="4381391"/>
                <a:chExt cx="1980970" cy="1376739"/>
              </a:xfrm>
            </p:grpSpPr>
            <p:grpSp>
              <p:nvGrpSpPr>
                <p:cNvPr id="426" name="Group 425">
                  <a:extLst>
                    <a:ext uri="{FF2B5EF4-FFF2-40B4-BE49-F238E27FC236}">
                      <a16:creationId xmlns:a16="http://schemas.microsoft.com/office/drawing/2014/main" id="{32BBAAF3-A675-8542-B4F7-A0307EE3DF5A}"/>
                    </a:ext>
                  </a:extLst>
                </p:cNvPr>
                <p:cNvGrpSpPr/>
                <p:nvPr/>
              </p:nvGrpSpPr>
              <p:grpSpPr>
                <a:xfrm>
                  <a:off x="3967010" y="4381391"/>
                  <a:ext cx="1587626" cy="1376739"/>
                  <a:chOff x="6443330" y="3848986"/>
                  <a:chExt cx="4664145" cy="3040912"/>
                </a:xfrm>
              </p:grpSpPr>
              <p:sp>
                <p:nvSpPr>
                  <p:cNvPr id="428" name="Rectangle 427">
                    <a:extLst>
                      <a:ext uri="{FF2B5EF4-FFF2-40B4-BE49-F238E27FC236}">
                        <a16:creationId xmlns:a16="http://schemas.microsoft.com/office/drawing/2014/main" id="{4C5987E3-1B47-D0C3-3557-C22B18436743}"/>
                      </a:ext>
                    </a:extLst>
                  </p:cNvPr>
                  <p:cNvSpPr/>
                  <p:nvPr/>
                </p:nvSpPr>
                <p:spPr>
                  <a:xfrm>
                    <a:off x="6443330" y="3848986"/>
                    <a:ext cx="701749" cy="30409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a:p>
                </p:txBody>
              </p:sp>
              <p:sp>
                <p:nvSpPr>
                  <p:cNvPr id="429" name="Rectangle 428">
                    <a:extLst>
                      <a:ext uri="{FF2B5EF4-FFF2-40B4-BE49-F238E27FC236}">
                        <a16:creationId xmlns:a16="http://schemas.microsoft.com/office/drawing/2014/main" id="{A049BCF3-B446-F487-781D-A7C13FD98C16}"/>
                      </a:ext>
                    </a:extLst>
                  </p:cNvPr>
                  <p:cNvSpPr/>
                  <p:nvPr/>
                </p:nvSpPr>
                <p:spPr>
                  <a:xfrm>
                    <a:off x="7433929" y="4189497"/>
                    <a:ext cx="701749" cy="235989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a:p>
                </p:txBody>
              </p:sp>
              <p:sp>
                <p:nvSpPr>
                  <p:cNvPr id="430" name="Rectangle 429">
                    <a:extLst>
                      <a:ext uri="{FF2B5EF4-FFF2-40B4-BE49-F238E27FC236}">
                        <a16:creationId xmlns:a16="http://schemas.microsoft.com/office/drawing/2014/main" id="{85672FC0-1D2A-D629-AD62-F01CCC04FB9C}"/>
                      </a:ext>
                    </a:extLst>
                  </p:cNvPr>
                  <p:cNvSpPr/>
                  <p:nvPr/>
                </p:nvSpPr>
                <p:spPr>
                  <a:xfrm>
                    <a:off x="8424528" y="4561636"/>
                    <a:ext cx="701749" cy="161561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a:p>
                </p:txBody>
              </p:sp>
              <p:sp>
                <p:nvSpPr>
                  <p:cNvPr id="431" name="Rectangle 430">
                    <a:extLst>
                      <a:ext uri="{FF2B5EF4-FFF2-40B4-BE49-F238E27FC236}">
                        <a16:creationId xmlns:a16="http://schemas.microsoft.com/office/drawing/2014/main" id="{20FF20F0-E27A-EFE5-E65D-3DC6F0E886D1}"/>
                      </a:ext>
                    </a:extLst>
                  </p:cNvPr>
                  <p:cNvSpPr/>
                  <p:nvPr/>
                </p:nvSpPr>
                <p:spPr>
                  <a:xfrm>
                    <a:off x="9415127" y="4189497"/>
                    <a:ext cx="701749" cy="235989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dirty="0"/>
                  </a:p>
                </p:txBody>
              </p:sp>
              <p:sp>
                <p:nvSpPr>
                  <p:cNvPr id="432" name="Rectangle 431">
                    <a:extLst>
                      <a:ext uri="{FF2B5EF4-FFF2-40B4-BE49-F238E27FC236}">
                        <a16:creationId xmlns:a16="http://schemas.microsoft.com/office/drawing/2014/main" id="{D06E60BF-7D93-9237-2AD6-95529E41CB61}"/>
                      </a:ext>
                    </a:extLst>
                  </p:cNvPr>
                  <p:cNvSpPr/>
                  <p:nvPr/>
                </p:nvSpPr>
                <p:spPr>
                  <a:xfrm>
                    <a:off x="10405726" y="3848986"/>
                    <a:ext cx="701749" cy="3040912"/>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dirty="0"/>
                  </a:p>
                </p:txBody>
              </p:sp>
            </p:grpSp>
            <p:cxnSp>
              <p:nvCxnSpPr>
                <p:cNvPr id="401" name="Straight Arrow Connector 400">
                  <a:extLst>
                    <a:ext uri="{FF2B5EF4-FFF2-40B4-BE49-F238E27FC236}">
                      <a16:creationId xmlns:a16="http://schemas.microsoft.com/office/drawing/2014/main" id="{257B7158-D14B-D9D8-B864-B355027D2B08}"/>
                    </a:ext>
                  </a:extLst>
                </p:cNvPr>
                <p:cNvCxnSpPr>
                  <a:cxnSpLocks/>
                  <a:stCxn id="419" idx="3"/>
                  <a:endCxn id="428" idx="1"/>
                </p:cNvCxnSpPr>
                <p:nvPr/>
              </p:nvCxnSpPr>
              <p:spPr>
                <a:xfrm>
                  <a:off x="3573666" y="5069657"/>
                  <a:ext cx="393344" cy="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91" name="TextBox 490">
                <a:extLst>
                  <a:ext uri="{FF2B5EF4-FFF2-40B4-BE49-F238E27FC236}">
                    <a16:creationId xmlns:a16="http://schemas.microsoft.com/office/drawing/2014/main" id="{8B68F8BE-9E95-A86E-557B-FF5E3FF75307}"/>
                  </a:ext>
                </a:extLst>
              </p:cNvPr>
              <p:cNvSpPr txBox="1"/>
              <p:nvPr/>
            </p:nvSpPr>
            <p:spPr>
              <a:xfrm>
                <a:off x="4072989" y="4944369"/>
                <a:ext cx="1369850" cy="261610"/>
              </a:xfrm>
              <a:prstGeom prst="rect">
                <a:avLst/>
              </a:prstGeom>
              <a:solidFill>
                <a:schemeClr val="accent5">
                  <a:lumMod val="20000"/>
                  <a:lumOff val="80000"/>
                </a:schemeClr>
              </a:solidFill>
              <a:ln w="38100">
                <a:solidFill>
                  <a:schemeClr val="tx1"/>
                </a:solidFill>
              </a:ln>
            </p:spPr>
            <p:txBody>
              <a:bodyPr wrap="square" rtlCol="0" anchor="ctr" anchorCtr="0">
                <a:spAutoFit/>
              </a:bodyPr>
              <a:lstStyle/>
              <a:p>
                <a:pPr algn="ctr"/>
                <a:r>
                  <a:rPr lang="en-US" sz="1100" dirty="0">
                    <a:latin typeface="Helvetica" panose="020B0604020202020204" pitchFamily="34" charset="0"/>
                    <a:cs typeface="Helvetica" panose="020B0604020202020204" pitchFamily="34" charset="0"/>
                  </a:rPr>
                  <a:t>Pretrained</a:t>
                </a:r>
              </a:p>
            </p:txBody>
          </p:sp>
          <p:sp>
            <p:nvSpPr>
              <p:cNvPr id="493" name="TextBox 492">
                <a:extLst>
                  <a:ext uri="{FF2B5EF4-FFF2-40B4-BE49-F238E27FC236}">
                    <a16:creationId xmlns:a16="http://schemas.microsoft.com/office/drawing/2014/main" id="{932FA150-BB8B-F3D0-0E58-5DA577C29C26}"/>
                  </a:ext>
                </a:extLst>
              </p:cNvPr>
              <p:cNvSpPr txBox="1"/>
              <p:nvPr/>
            </p:nvSpPr>
            <p:spPr>
              <a:xfrm>
                <a:off x="4018545" y="5264064"/>
                <a:ext cx="1484556" cy="261610"/>
              </a:xfrm>
              <a:prstGeom prst="rect">
                <a:avLst/>
              </a:prstGeom>
              <a:solidFill>
                <a:srgbClr val="FFCCFF"/>
              </a:solidFill>
              <a:ln w="38100">
                <a:solidFill>
                  <a:schemeClr val="tx1"/>
                </a:solidFill>
              </a:ln>
            </p:spPr>
            <p:txBody>
              <a:bodyPr wrap="square" rtlCol="0" anchor="ctr" anchorCtr="0">
                <a:spAutoFit/>
              </a:bodyPr>
              <a:lstStyle/>
              <a:p>
                <a:pPr algn="ctr"/>
                <a:r>
                  <a:rPr lang="en-US" sz="1100" dirty="0">
                    <a:latin typeface="Helvetica" panose="020B0604020202020204" pitchFamily="34" charset="0"/>
                    <a:cs typeface="Helvetica" panose="020B0604020202020204" pitchFamily="34" charset="0"/>
                  </a:rPr>
                  <a:t>Style Weight Update</a:t>
                </a:r>
              </a:p>
            </p:txBody>
          </p:sp>
        </p:grpSp>
        <p:sp>
          <p:nvSpPr>
            <p:cNvPr id="492" name="TextBox 491">
              <a:extLst>
                <a:ext uri="{FF2B5EF4-FFF2-40B4-BE49-F238E27FC236}">
                  <a16:creationId xmlns:a16="http://schemas.microsoft.com/office/drawing/2014/main" id="{01DA5E73-6F5C-93D3-F333-1CA436FA6BD6}"/>
                </a:ext>
              </a:extLst>
            </p:cNvPr>
            <p:cNvSpPr txBox="1"/>
            <p:nvPr/>
          </p:nvSpPr>
          <p:spPr>
            <a:xfrm>
              <a:off x="3917108" y="4624572"/>
              <a:ext cx="1665162" cy="261610"/>
            </a:xfrm>
            <a:prstGeom prst="rect">
              <a:avLst/>
            </a:prstGeom>
            <a:solidFill>
              <a:schemeClr val="accent6">
                <a:lumMod val="40000"/>
                <a:lumOff val="60000"/>
              </a:schemeClr>
            </a:solidFill>
            <a:ln w="38100">
              <a:solidFill>
                <a:schemeClr val="tx1"/>
              </a:solidFill>
            </a:ln>
          </p:spPr>
          <p:txBody>
            <a:bodyPr wrap="square" rtlCol="0" anchor="ctr" anchorCtr="0">
              <a:spAutoFit/>
            </a:bodyPr>
            <a:lstStyle/>
            <a:p>
              <a:pPr algn="ctr"/>
              <a:r>
                <a:rPr lang="en-US" sz="1100" dirty="0">
                  <a:latin typeface="Helvetica" panose="020B0604020202020204" pitchFamily="34" charset="0"/>
                  <a:cs typeface="Helvetica" panose="020B0604020202020204" pitchFamily="34" charset="0"/>
                </a:rPr>
                <a:t>Content Weight Update</a:t>
              </a:r>
            </a:p>
          </p:txBody>
        </p:sp>
      </p:grpSp>
      <p:sp>
        <p:nvSpPr>
          <p:cNvPr id="38" name="TextBox 37">
            <a:extLst>
              <a:ext uri="{FF2B5EF4-FFF2-40B4-BE49-F238E27FC236}">
                <a16:creationId xmlns:a16="http://schemas.microsoft.com/office/drawing/2014/main" id="{85BFCDE4-41F3-6FC5-21DE-A1CFE81E545B}"/>
              </a:ext>
            </a:extLst>
          </p:cNvPr>
          <p:cNvSpPr txBox="1"/>
          <p:nvPr/>
        </p:nvSpPr>
        <p:spPr>
          <a:xfrm>
            <a:off x="3927738" y="4632148"/>
            <a:ext cx="1654532" cy="261610"/>
          </a:xfrm>
          <a:prstGeom prst="rect">
            <a:avLst/>
          </a:prstGeom>
          <a:solidFill>
            <a:schemeClr val="bg2">
              <a:lumMod val="75000"/>
            </a:schemeClr>
          </a:solidFill>
          <a:ln w="38100">
            <a:solidFill>
              <a:schemeClr val="tx1"/>
            </a:solidFill>
          </a:ln>
        </p:spPr>
        <p:txBody>
          <a:bodyPr wrap="square" rtlCol="0" anchor="ctr" anchorCtr="0">
            <a:spAutoFit/>
          </a:bodyPr>
          <a:lstStyle/>
          <a:p>
            <a:pPr algn="ctr"/>
            <a:r>
              <a:rPr lang="en-US" sz="1100" dirty="0">
                <a:latin typeface="Helvetica" panose="020B0604020202020204" pitchFamily="34" charset="0"/>
                <a:cs typeface="Helvetica" panose="020B0604020202020204" pitchFamily="34" charset="0"/>
              </a:rPr>
              <a:t>Content Weight Update</a:t>
            </a:r>
          </a:p>
        </p:txBody>
      </p:sp>
      <p:grpSp>
        <p:nvGrpSpPr>
          <p:cNvPr id="13" name="Group 12">
            <a:extLst>
              <a:ext uri="{FF2B5EF4-FFF2-40B4-BE49-F238E27FC236}">
                <a16:creationId xmlns:a16="http://schemas.microsoft.com/office/drawing/2014/main" id="{FFB500C1-2B10-5640-D56E-636606A79E62}"/>
              </a:ext>
            </a:extLst>
          </p:cNvPr>
          <p:cNvGrpSpPr/>
          <p:nvPr/>
        </p:nvGrpSpPr>
        <p:grpSpPr>
          <a:xfrm>
            <a:off x="7813398" y="2040386"/>
            <a:ext cx="3245929" cy="4130338"/>
            <a:chOff x="7813398" y="2040386"/>
            <a:chExt cx="3245929" cy="4130338"/>
          </a:xfrm>
        </p:grpSpPr>
        <p:sp>
          <p:nvSpPr>
            <p:cNvPr id="16" name="TextBox 15">
              <a:extLst>
                <a:ext uri="{FF2B5EF4-FFF2-40B4-BE49-F238E27FC236}">
                  <a16:creationId xmlns:a16="http://schemas.microsoft.com/office/drawing/2014/main" id="{6186B335-21FC-C0EE-E70D-535B80A8F8A9}"/>
                </a:ext>
              </a:extLst>
            </p:cNvPr>
            <p:cNvSpPr txBox="1"/>
            <p:nvPr/>
          </p:nvSpPr>
          <p:spPr>
            <a:xfrm>
              <a:off x="7964279" y="2413611"/>
              <a:ext cx="1084744" cy="933830"/>
            </a:xfrm>
            <a:prstGeom prst="roundRect">
              <a:avLst/>
            </a:prstGeom>
            <a:solidFill>
              <a:schemeClr val="bg1">
                <a:lumMod val="85000"/>
              </a:schemeClr>
            </a:solidFill>
            <a:ln w="19050">
              <a:noFill/>
            </a:ln>
          </p:spPr>
          <p:txBody>
            <a:bodyPr wrap="square" rtlCol="0">
              <a:noAutofit/>
            </a:bodyPr>
            <a:lstStyle/>
            <a:p>
              <a:pPr algn="r"/>
              <a:endParaRPr lang="en-US" sz="1400" b="1" dirty="0"/>
            </a:p>
            <a:p>
              <a:pPr algn="r"/>
              <a:endParaRPr lang="en-US" sz="1400" b="1" dirty="0"/>
            </a:p>
            <a:p>
              <a:pPr algn="r"/>
              <a:endParaRPr lang="en-US" sz="1400" b="1" dirty="0"/>
            </a:p>
            <a:p>
              <a:pPr algn="r"/>
              <a:endParaRPr lang="en-US" sz="1400" b="1" dirty="0"/>
            </a:p>
            <a:p>
              <a:pPr algn="r"/>
              <a:endParaRPr lang="en-US" sz="1400" b="1" dirty="0"/>
            </a:p>
            <a:p>
              <a:pPr algn="r"/>
              <a:endParaRPr lang="en-US" sz="1400" b="1" dirty="0"/>
            </a:p>
            <a:p>
              <a:pPr algn="r"/>
              <a:endParaRPr lang="en-US" sz="1400" b="1" dirty="0"/>
            </a:p>
            <a:p>
              <a:pPr algn="r"/>
              <a:endParaRPr lang="en-US" sz="1400" b="1" dirty="0"/>
            </a:p>
          </p:txBody>
        </p:sp>
        <p:grpSp>
          <p:nvGrpSpPr>
            <p:cNvPr id="35" name="Group 34">
              <a:extLst>
                <a:ext uri="{FF2B5EF4-FFF2-40B4-BE49-F238E27FC236}">
                  <a16:creationId xmlns:a16="http://schemas.microsoft.com/office/drawing/2014/main" id="{4451F504-DD87-A35A-206E-CF022EB18DF7}"/>
                </a:ext>
              </a:extLst>
            </p:cNvPr>
            <p:cNvGrpSpPr/>
            <p:nvPr/>
          </p:nvGrpSpPr>
          <p:grpSpPr>
            <a:xfrm>
              <a:off x="7813398" y="2040386"/>
              <a:ext cx="3245929" cy="4130338"/>
              <a:chOff x="7813398" y="2040386"/>
              <a:chExt cx="3245929" cy="4130338"/>
            </a:xfrm>
          </p:grpSpPr>
          <p:grpSp>
            <p:nvGrpSpPr>
              <p:cNvPr id="507" name="Group 506">
                <a:extLst>
                  <a:ext uri="{FF2B5EF4-FFF2-40B4-BE49-F238E27FC236}">
                    <a16:creationId xmlns:a16="http://schemas.microsoft.com/office/drawing/2014/main" id="{11AE6B8A-D2C2-5C64-CB74-DCAE4E8F8AB8}"/>
                  </a:ext>
                </a:extLst>
              </p:cNvPr>
              <p:cNvGrpSpPr/>
              <p:nvPr/>
            </p:nvGrpSpPr>
            <p:grpSpPr>
              <a:xfrm>
                <a:off x="7813398" y="2717424"/>
                <a:ext cx="1436482" cy="2808250"/>
                <a:chOff x="9369254" y="2717424"/>
                <a:chExt cx="1436482" cy="2808250"/>
              </a:xfrm>
            </p:grpSpPr>
            <p:sp>
              <p:nvSpPr>
                <p:cNvPr id="494" name="TextBox 493">
                  <a:extLst>
                    <a:ext uri="{FF2B5EF4-FFF2-40B4-BE49-F238E27FC236}">
                      <a16:creationId xmlns:a16="http://schemas.microsoft.com/office/drawing/2014/main" id="{A7491C4C-18A7-0A3B-99DD-2D0C3CD2CB31}"/>
                    </a:ext>
                  </a:extLst>
                </p:cNvPr>
                <p:cNvSpPr txBox="1"/>
                <p:nvPr/>
              </p:nvSpPr>
              <p:spPr>
                <a:xfrm>
                  <a:off x="9526257" y="4632148"/>
                  <a:ext cx="1084744" cy="893526"/>
                </a:xfrm>
                <a:prstGeom prst="roundRect">
                  <a:avLst/>
                </a:prstGeom>
                <a:solidFill>
                  <a:schemeClr val="bg1">
                    <a:lumMod val="85000"/>
                  </a:schemeClr>
                </a:solidFill>
                <a:ln w="19050">
                  <a:noFill/>
                </a:ln>
              </p:spPr>
              <p:txBody>
                <a:bodyPr wrap="square" rtlCol="0">
                  <a:noAutofit/>
                </a:bodyPr>
                <a:lstStyle/>
                <a:p>
                  <a:pPr algn="r"/>
                  <a:endParaRPr lang="en-US" sz="1400" b="1" dirty="0"/>
                </a:p>
                <a:p>
                  <a:pPr algn="r"/>
                  <a:endParaRPr lang="en-US" sz="1400" b="1" dirty="0"/>
                </a:p>
                <a:p>
                  <a:pPr algn="r"/>
                  <a:endParaRPr lang="en-US" sz="1400" b="1" dirty="0"/>
                </a:p>
                <a:p>
                  <a:pPr algn="r"/>
                  <a:endParaRPr lang="en-US" sz="1400" b="1" dirty="0"/>
                </a:p>
                <a:p>
                  <a:pPr algn="r"/>
                  <a:endParaRPr lang="en-US" sz="1400" b="1" dirty="0"/>
                </a:p>
                <a:p>
                  <a:pPr algn="r"/>
                  <a:endParaRPr lang="en-US" sz="1400" b="1" dirty="0"/>
                </a:p>
                <a:p>
                  <a:pPr algn="r"/>
                  <a:endParaRPr lang="en-US" sz="1400" b="1" dirty="0"/>
                </a:p>
                <a:p>
                  <a:pPr algn="r"/>
                  <a:endParaRPr lang="en-US" sz="1400" b="1" dirty="0"/>
                </a:p>
              </p:txBody>
            </p:sp>
            <p:cxnSp>
              <p:nvCxnSpPr>
                <p:cNvPr id="497" name="Straight Arrow Connector 496">
                  <a:extLst>
                    <a:ext uri="{FF2B5EF4-FFF2-40B4-BE49-F238E27FC236}">
                      <a16:creationId xmlns:a16="http://schemas.microsoft.com/office/drawing/2014/main" id="{4FE3B1CF-B592-82AF-74FE-A09B79CB5520}"/>
                    </a:ext>
                  </a:extLst>
                </p:cNvPr>
                <p:cNvCxnSpPr>
                  <a:cxnSpLocks/>
                  <a:endCxn id="502" idx="1"/>
                </p:cNvCxnSpPr>
                <p:nvPr/>
              </p:nvCxnSpPr>
              <p:spPr>
                <a:xfrm flipV="1">
                  <a:off x="9369254" y="5071644"/>
                  <a:ext cx="381138" cy="1"/>
                </a:xfrm>
                <a:prstGeom prst="straightConnector1">
                  <a:avLst/>
                </a:prstGeom>
                <a:ln w="152400">
                  <a:solidFill>
                    <a:schemeClr val="bg2">
                      <a:lumMod val="7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498" name="Straight Arrow Connector 497">
                  <a:extLst>
                    <a:ext uri="{FF2B5EF4-FFF2-40B4-BE49-F238E27FC236}">
                      <a16:creationId xmlns:a16="http://schemas.microsoft.com/office/drawing/2014/main" id="{AA049F2D-29C7-69BA-7851-2419270912C6}"/>
                    </a:ext>
                  </a:extLst>
                </p:cNvPr>
                <p:cNvCxnSpPr>
                  <a:cxnSpLocks/>
                  <a:endCxn id="501" idx="1"/>
                </p:cNvCxnSpPr>
                <p:nvPr/>
              </p:nvCxnSpPr>
              <p:spPr>
                <a:xfrm flipV="1">
                  <a:off x="9369254" y="2886701"/>
                  <a:ext cx="381138" cy="1"/>
                </a:xfrm>
                <a:prstGeom prst="straightConnector1">
                  <a:avLst/>
                </a:prstGeom>
                <a:ln w="152400">
                  <a:solidFill>
                    <a:schemeClr val="bg2">
                      <a:lumMod val="7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495" name="Straight Arrow Connector 494">
                  <a:extLst>
                    <a:ext uri="{FF2B5EF4-FFF2-40B4-BE49-F238E27FC236}">
                      <a16:creationId xmlns:a16="http://schemas.microsoft.com/office/drawing/2014/main" id="{AFE1CF38-BDFD-DB4C-52B0-89664188A7BA}"/>
                    </a:ext>
                  </a:extLst>
                </p:cNvPr>
                <p:cNvCxnSpPr>
                  <a:cxnSpLocks/>
                </p:cNvCxnSpPr>
                <p:nvPr/>
              </p:nvCxnSpPr>
              <p:spPr>
                <a:xfrm flipH="1">
                  <a:off x="10412988" y="2886703"/>
                  <a:ext cx="383599" cy="0"/>
                </a:xfrm>
                <a:prstGeom prst="straightConnector1">
                  <a:avLst/>
                </a:prstGeom>
                <a:ln w="152400">
                  <a:solidFill>
                    <a:schemeClr val="bg2">
                      <a:lumMod val="7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496" name="Straight Arrow Connector 495">
                  <a:extLst>
                    <a:ext uri="{FF2B5EF4-FFF2-40B4-BE49-F238E27FC236}">
                      <a16:creationId xmlns:a16="http://schemas.microsoft.com/office/drawing/2014/main" id="{87FAF3AC-3241-4546-312B-BDB05E1783A2}"/>
                    </a:ext>
                  </a:extLst>
                </p:cNvPr>
                <p:cNvCxnSpPr>
                  <a:cxnSpLocks/>
                  <a:endCxn id="502" idx="3"/>
                </p:cNvCxnSpPr>
                <p:nvPr/>
              </p:nvCxnSpPr>
              <p:spPr>
                <a:xfrm flipH="1">
                  <a:off x="10412988" y="5071543"/>
                  <a:ext cx="392748" cy="101"/>
                </a:xfrm>
                <a:prstGeom prst="straightConnector1">
                  <a:avLst/>
                </a:prstGeom>
                <a:ln w="152400">
                  <a:solidFill>
                    <a:schemeClr val="bg2">
                      <a:lumMod val="7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501" name="TextBox 500">
                  <a:extLst>
                    <a:ext uri="{FF2B5EF4-FFF2-40B4-BE49-F238E27FC236}">
                      <a16:creationId xmlns:a16="http://schemas.microsoft.com/office/drawing/2014/main" id="{81579733-BF82-E23D-E5AC-4B3E874DA3AD}"/>
                    </a:ext>
                  </a:extLst>
                </p:cNvPr>
                <p:cNvSpPr txBox="1"/>
                <p:nvPr/>
              </p:nvSpPr>
              <p:spPr>
                <a:xfrm>
                  <a:off x="9750392" y="2717424"/>
                  <a:ext cx="662596" cy="338554"/>
                </a:xfrm>
                <a:prstGeom prst="rect">
                  <a:avLst/>
                </a:prstGeom>
                <a:solidFill>
                  <a:schemeClr val="bg2">
                    <a:lumMod val="90000"/>
                  </a:schemeClr>
                </a:solidFill>
                <a:ln w="76200">
                  <a:solidFill>
                    <a:schemeClr val="tx1">
                      <a:lumMod val="50000"/>
                      <a:lumOff val="50000"/>
                    </a:schemeClr>
                  </a:solidFill>
                </a:ln>
              </p:spPr>
              <p:txBody>
                <a:bodyPr wrap="square" rtlCol="0" anchor="ctr">
                  <a:spAutoFit/>
                </a:bodyPr>
                <a:lstStyle/>
                <a:p>
                  <a:pPr algn="ctr"/>
                  <a:r>
                    <a:rPr lang="en-US" sz="1600" dirty="0">
                      <a:latin typeface="Helvetica" pitchFamily="2" charset="0"/>
                    </a:rPr>
                    <a:t>Loss</a:t>
                  </a:r>
                </a:p>
              </p:txBody>
            </p:sp>
            <p:sp>
              <p:nvSpPr>
                <p:cNvPr id="502" name="TextBox 501">
                  <a:extLst>
                    <a:ext uri="{FF2B5EF4-FFF2-40B4-BE49-F238E27FC236}">
                      <a16:creationId xmlns:a16="http://schemas.microsoft.com/office/drawing/2014/main" id="{57EC1027-95DB-CE3F-D4B6-17222A3CDB83}"/>
                    </a:ext>
                  </a:extLst>
                </p:cNvPr>
                <p:cNvSpPr txBox="1"/>
                <p:nvPr/>
              </p:nvSpPr>
              <p:spPr>
                <a:xfrm>
                  <a:off x="9750392" y="4902367"/>
                  <a:ext cx="662596" cy="338554"/>
                </a:xfrm>
                <a:prstGeom prst="rect">
                  <a:avLst/>
                </a:prstGeom>
                <a:solidFill>
                  <a:schemeClr val="bg2">
                    <a:lumMod val="90000"/>
                  </a:schemeClr>
                </a:solidFill>
                <a:ln w="76200">
                  <a:solidFill>
                    <a:schemeClr val="tx1">
                      <a:lumMod val="50000"/>
                      <a:lumOff val="50000"/>
                    </a:schemeClr>
                  </a:solidFill>
                </a:ln>
              </p:spPr>
              <p:txBody>
                <a:bodyPr wrap="square" rtlCol="0" anchor="ctr">
                  <a:spAutoFit/>
                </a:bodyPr>
                <a:lstStyle/>
                <a:p>
                  <a:pPr algn="ctr"/>
                  <a:r>
                    <a:rPr lang="en-US" sz="1600" dirty="0">
                      <a:latin typeface="Helvetica" pitchFamily="2" charset="0"/>
                    </a:rPr>
                    <a:t>Loss</a:t>
                  </a:r>
                </a:p>
              </p:txBody>
            </p:sp>
          </p:grpSp>
          <p:pic>
            <p:nvPicPr>
              <p:cNvPr id="5" name="Picture 4">
                <a:extLst>
                  <a:ext uri="{FF2B5EF4-FFF2-40B4-BE49-F238E27FC236}">
                    <a16:creationId xmlns:a16="http://schemas.microsoft.com/office/drawing/2014/main" id="{08F61CBF-1FAB-9BC5-0DE4-6653387C2D5A}"/>
                  </a:ext>
                </a:extLst>
              </p:cNvPr>
              <p:cNvPicPr>
                <a:picLocks noChangeAspect="1"/>
              </p:cNvPicPr>
              <p:nvPr/>
            </p:nvPicPr>
            <p:blipFill>
              <a:blip r:embed="rId6">
                <a:alphaModFix amt="70000"/>
              </a:blip>
              <a:stretch>
                <a:fillRect/>
              </a:stretch>
            </p:blipFill>
            <p:spPr>
              <a:xfrm>
                <a:off x="9249880" y="2040386"/>
                <a:ext cx="1809447" cy="1678821"/>
              </a:xfrm>
              <a:prstGeom prst="rect">
                <a:avLst/>
              </a:prstGeom>
              <a:ln w="38100">
                <a:solidFill>
                  <a:schemeClr val="tx1"/>
                </a:solidFill>
              </a:ln>
            </p:spPr>
          </p:pic>
          <p:pic>
            <p:nvPicPr>
              <p:cNvPr id="7" name="Picture 6">
                <a:extLst>
                  <a:ext uri="{FF2B5EF4-FFF2-40B4-BE49-F238E27FC236}">
                    <a16:creationId xmlns:a16="http://schemas.microsoft.com/office/drawing/2014/main" id="{2F389070-3253-EEC7-079D-B63700D7BD08}"/>
                  </a:ext>
                </a:extLst>
              </p:cNvPr>
              <p:cNvPicPr>
                <a:picLocks noChangeAspect="1"/>
              </p:cNvPicPr>
              <p:nvPr/>
            </p:nvPicPr>
            <p:blipFill>
              <a:blip r:embed="rId6">
                <a:alphaModFix amt="70000"/>
              </a:blip>
              <a:stretch>
                <a:fillRect/>
              </a:stretch>
            </p:blipFill>
            <p:spPr>
              <a:xfrm>
                <a:off x="9249879" y="4235319"/>
                <a:ext cx="1809447" cy="1678821"/>
              </a:xfrm>
              <a:prstGeom prst="rect">
                <a:avLst/>
              </a:prstGeom>
              <a:ln w="38100">
                <a:solidFill>
                  <a:schemeClr val="tx1"/>
                </a:solidFill>
              </a:ln>
            </p:spPr>
          </p:pic>
          <p:sp>
            <p:nvSpPr>
              <p:cNvPr id="9" name="TextBox 8">
                <a:extLst>
                  <a:ext uri="{FF2B5EF4-FFF2-40B4-BE49-F238E27FC236}">
                    <a16:creationId xmlns:a16="http://schemas.microsoft.com/office/drawing/2014/main" id="{C5AF1F00-9961-C571-8347-6BB54FFB7527}"/>
                  </a:ext>
                </a:extLst>
              </p:cNvPr>
              <p:cNvSpPr txBox="1"/>
              <p:nvPr/>
            </p:nvSpPr>
            <p:spPr>
              <a:xfrm>
                <a:off x="9594756" y="3681218"/>
                <a:ext cx="1013547" cy="297517"/>
              </a:xfrm>
              <a:prstGeom prst="rect">
                <a:avLst/>
              </a:prstGeom>
              <a:noFill/>
            </p:spPr>
            <p:txBody>
              <a:bodyPr vert="horz" wrap="none" rtlCol="0" anchor="ctr" anchorCtr="0">
                <a:spAutoFit/>
              </a:bodyPr>
              <a:lstStyle/>
              <a:p>
                <a:pPr algn="ctr"/>
                <a:r>
                  <a:rPr lang="en-US" sz="2000" baseline="-25000" dirty="0">
                    <a:latin typeface="Helvetica" pitchFamily="2" charset="0"/>
                  </a:rPr>
                  <a:t>True Noise</a:t>
                </a:r>
              </a:p>
            </p:txBody>
          </p:sp>
          <p:sp>
            <p:nvSpPr>
              <p:cNvPr id="10" name="TextBox 9">
                <a:extLst>
                  <a:ext uri="{FF2B5EF4-FFF2-40B4-BE49-F238E27FC236}">
                    <a16:creationId xmlns:a16="http://schemas.microsoft.com/office/drawing/2014/main" id="{8A9D63EC-CB8C-6618-CDB8-856CC2654990}"/>
                  </a:ext>
                </a:extLst>
              </p:cNvPr>
              <p:cNvSpPr txBox="1"/>
              <p:nvPr/>
            </p:nvSpPr>
            <p:spPr>
              <a:xfrm>
                <a:off x="9647828" y="5873207"/>
                <a:ext cx="1013547" cy="297517"/>
              </a:xfrm>
              <a:prstGeom prst="rect">
                <a:avLst/>
              </a:prstGeom>
              <a:noFill/>
            </p:spPr>
            <p:txBody>
              <a:bodyPr vert="horz" wrap="none" rtlCol="0" anchor="ctr" anchorCtr="0">
                <a:spAutoFit/>
              </a:bodyPr>
              <a:lstStyle/>
              <a:p>
                <a:pPr algn="ctr"/>
                <a:r>
                  <a:rPr lang="en-US" sz="2000" baseline="-25000" dirty="0">
                    <a:latin typeface="Helvetica" pitchFamily="2" charset="0"/>
                  </a:rPr>
                  <a:t>True Noise</a:t>
                </a:r>
              </a:p>
            </p:txBody>
          </p:sp>
        </p:grpSp>
      </p:grpSp>
      <p:sp>
        <p:nvSpPr>
          <p:cNvPr id="474" name="Title 1">
            <a:extLst>
              <a:ext uri="{FF2B5EF4-FFF2-40B4-BE49-F238E27FC236}">
                <a16:creationId xmlns:a16="http://schemas.microsoft.com/office/drawing/2014/main" id="{0D187243-48F8-3271-98F0-8325F05B0DA2}"/>
              </a:ext>
            </a:extLst>
          </p:cNvPr>
          <p:cNvSpPr>
            <a:spLocks noGrp="1"/>
          </p:cNvSpPr>
          <p:nvPr>
            <p:ph type="title"/>
          </p:nvPr>
        </p:nvSpPr>
        <p:spPr>
          <a:xfrm>
            <a:off x="838200" y="209467"/>
            <a:ext cx="10515600" cy="1325563"/>
          </a:xfrm>
        </p:spPr>
        <p:txBody>
          <a:bodyPr/>
          <a:lstStyle/>
          <a:p>
            <a:r>
              <a:rPr lang="en-US" dirty="0"/>
              <a:t>Our Customization Step</a:t>
            </a:r>
          </a:p>
        </p:txBody>
      </p:sp>
      <p:pic>
        <p:nvPicPr>
          <p:cNvPr id="418" name="Picture 417">
            <a:extLst>
              <a:ext uri="{FF2B5EF4-FFF2-40B4-BE49-F238E27FC236}">
                <a16:creationId xmlns:a16="http://schemas.microsoft.com/office/drawing/2014/main" id="{A415E6A5-88DE-DA35-FCAD-88C6A89DFC3D}"/>
              </a:ext>
            </a:extLst>
          </p:cNvPr>
          <p:cNvPicPr>
            <a:picLocks noChangeAspect="1"/>
          </p:cNvPicPr>
          <p:nvPr/>
        </p:nvPicPr>
        <p:blipFill>
          <a:blip r:embed="rId7"/>
          <a:srcRect/>
          <a:stretch/>
        </p:blipFill>
        <p:spPr>
          <a:xfrm>
            <a:off x="1764219" y="4230247"/>
            <a:ext cx="1809447" cy="1678821"/>
          </a:xfrm>
          <a:prstGeom prst="rect">
            <a:avLst/>
          </a:prstGeom>
        </p:spPr>
      </p:pic>
      <p:pic>
        <p:nvPicPr>
          <p:cNvPr id="420" name="Picture 419">
            <a:extLst>
              <a:ext uri="{FF2B5EF4-FFF2-40B4-BE49-F238E27FC236}">
                <a16:creationId xmlns:a16="http://schemas.microsoft.com/office/drawing/2014/main" id="{8968AC79-4379-713D-723B-1D4F40327F32}"/>
              </a:ext>
            </a:extLst>
          </p:cNvPr>
          <p:cNvPicPr>
            <a:picLocks noChangeAspect="1"/>
          </p:cNvPicPr>
          <p:nvPr/>
        </p:nvPicPr>
        <p:blipFill>
          <a:blip r:embed="rId8"/>
          <a:srcRect/>
          <a:stretch/>
        </p:blipFill>
        <p:spPr>
          <a:xfrm>
            <a:off x="1764219" y="2040387"/>
            <a:ext cx="1809447" cy="1678821"/>
          </a:xfrm>
          <a:prstGeom prst="rect">
            <a:avLst/>
          </a:prstGeom>
        </p:spPr>
      </p:pic>
      <p:pic>
        <p:nvPicPr>
          <p:cNvPr id="419" name="Picture 418">
            <a:extLst>
              <a:ext uri="{FF2B5EF4-FFF2-40B4-BE49-F238E27FC236}">
                <a16:creationId xmlns:a16="http://schemas.microsoft.com/office/drawing/2014/main" id="{5EDDDCC9-A594-3316-4E06-7B332AF0F14E}"/>
              </a:ext>
            </a:extLst>
          </p:cNvPr>
          <p:cNvPicPr>
            <a:picLocks noChangeAspect="1"/>
          </p:cNvPicPr>
          <p:nvPr/>
        </p:nvPicPr>
        <p:blipFill>
          <a:blip r:embed="rId6">
            <a:alphaModFix amt="70000"/>
          </a:blip>
          <a:stretch>
            <a:fillRect/>
          </a:stretch>
        </p:blipFill>
        <p:spPr>
          <a:xfrm>
            <a:off x="1764219" y="4230247"/>
            <a:ext cx="1809447" cy="1678821"/>
          </a:xfrm>
          <a:prstGeom prst="rect">
            <a:avLst/>
          </a:prstGeom>
          <a:ln w="38100">
            <a:solidFill>
              <a:schemeClr val="tx1"/>
            </a:solidFill>
          </a:ln>
        </p:spPr>
      </p:pic>
      <p:pic>
        <p:nvPicPr>
          <p:cNvPr id="421" name="Picture 420">
            <a:extLst>
              <a:ext uri="{FF2B5EF4-FFF2-40B4-BE49-F238E27FC236}">
                <a16:creationId xmlns:a16="http://schemas.microsoft.com/office/drawing/2014/main" id="{43139299-ABBC-D07C-A933-8D9CADD699AE}"/>
              </a:ext>
            </a:extLst>
          </p:cNvPr>
          <p:cNvPicPr>
            <a:picLocks noChangeAspect="1"/>
          </p:cNvPicPr>
          <p:nvPr/>
        </p:nvPicPr>
        <p:blipFill>
          <a:blip r:embed="rId6">
            <a:alphaModFix amt="70000"/>
          </a:blip>
          <a:stretch>
            <a:fillRect/>
          </a:stretch>
        </p:blipFill>
        <p:spPr>
          <a:xfrm>
            <a:off x="1764219" y="2049076"/>
            <a:ext cx="1809447" cy="1678821"/>
          </a:xfrm>
          <a:prstGeom prst="rect">
            <a:avLst/>
          </a:prstGeom>
          <a:ln w="38100">
            <a:solidFill>
              <a:schemeClr val="tx1"/>
            </a:solidFill>
          </a:ln>
        </p:spPr>
      </p:pic>
      <p:sp>
        <p:nvSpPr>
          <p:cNvPr id="408" name="TextBox 407">
            <a:extLst>
              <a:ext uri="{FF2B5EF4-FFF2-40B4-BE49-F238E27FC236}">
                <a16:creationId xmlns:a16="http://schemas.microsoft.com/office/drawing/2014/main" id="{F770B5FD-3D0A-0B0E-6CE5-EF2F6FC04F73}"/>
              </a:ext>
            </a:extLst>
          </p:cNvPr>
          <p:cNvSpPr txBox="1"/>
          <p:nvPr/>
        </p:nvSpPr>
        <p:spPr>
          <a:xfrm>
            <a:off x="1504414" y="3710058"/>
            <a:ext cx="2266860" cy="420628"/>
          </a:xfrm>
          <a:prstGeom prst="rect">
            <a:avLst/>
          </a:prstGeom>
          <a:noFill/>
        </p:spPr>
        <p:txBody>
          <a:bodyPr vert="horz" wrap="square" rtlCol="0" anchor="ctr" anchorCtr="0">
            <a:spAutoFit/>
          </a:bodyPr>
          <a:lstStyle/>
          <a:p>
            <a:pPr algn="ctr"/>
            <a:r>
              <a:rPr lang="en-US" sz="1600" baseline="-25000" dirty="0">
                <a:latin typeface="Bradley Hand" pitchFamily="2" charset="77"/>
              </a:rPr>
              <a:t>“A photo of a</a:t>
            </a:r>
          </a:p>
          <a:p>
            <a:pPr algn="ctr"/>
            <a:r>
              <a:rPr lang="en-US" sz="1600" b="1" baseline="-25000" dirty="0">
                <a:solidFill>
                  <a:schemeClr val="accent1"/>
                </a:solidFill>
                <a:latin typeface="Bradley Hand" pitchFamily="2" charset="77"/>
              </a:rPr>
              <a:t>V*</a:t>
            </a:r>
            <a:r>
              <a:rPr lang="en-US" sz="1600" baseline="-25000" dirty="0">
                <a:latin typeface="Bradley Hand" pitchFamily="2" charset="77"/>
              </a:rPr>
              <a:t> dog"</a:t>
            </a:r>
            <a:r>
              <a:rPr lang="en-US" sz="1600" baseline="-25000" dirty="0">
                <a:latin typeface="Helvetica Light" panose="020B0403020202020204" pitchFamily="34" charset="0"/>
              </a:rPr>
              <a:t> </a:t>
            </a:r>
          </a:p>
        </p:txBody>
      </p:sp>
      <p:sp>
        <p:nvSpPr>
          <p:cNvPr id="409" name="TextBox 408">
            <a:extLst>
              <a:ext uri="{FF2B5EF4-FFF2-40B4-BE49-F238E27FC236}">
                <a16:creationId xmlns:a16="http://schemas.microsoft.com/office/drawing/2014/main" id="{473921FB-1C2F-042F-7296-262BC0AFD8C7}"/>
              </a:ext>
            </a:extLst>
          </p:cNvPr>
          <p:cNvSpPr txBox="1"/>
          <p:nvPr/>
        </p:nvSpPr>
        <p:spPr>
          <a:xfrm>
            <a:off x="1358582" y="5912975"/>
            <a:ext cx="2558526" cy="420628"/>
          </a:xfrm>
          <a:prstGeom prst="rect">
            <a:avLst/>
          </a:prstGeom>
          <a:noFill/>
        </p:spPr>
        <p:txBody>
          <a:bodyPr vert="horz" wrap="square" rtlCol="0" anchor="ctr" anchorCtr="0">
            <a:spAutoFit/>
          </a:bodyPr>
          <a:lstStyle/>
          <a:p>
            <a:pPr algn="ctr"/>
            <a:r>
              <a:rPr lang="en-US" sz="1600" baseline="-25000" dirty="0">
                <a:latin typeface="Bradley Hand" pitchFamily="2" charset="77"/>
              </a:rPr>
              <a:t>“A photo of a</a:t>
            </a:r>
          </a:p>
          <a:p>
            <a:pPr algn="ctr"/>
            <a:r>
              <a:rPr lang="en-US" sz="1600" b="1" baseline="-25000" dirty="0">
                <a:solidFill>
                  <a:schemeClr val="accent1"/>
                </a:solidFill>
                <a:latin typeface="Bradley Hand" pitchFamily="2" charset="77"/>
              </a:rPr>
              <a:t>V*</a:t>
            </a:r>
            <a:r>
              <a:rPr lang="en-US" sz="1600" baseline="-25000" dirty="0">
                <a:latin typeface="Bradley Hand" pitchFamily="2" charset="77"/>
              </a:rPr>
              <a:t> dog in </a:t>
            </a:r>
            <a:r>
              <a:rPr lang="en-US" sz="1600" b="1" baseline="-25000" dirty="0">
                <a:solidFill>
                  <a:srgbClr val="C00000"/>
                </a:solidFill>
                <a:latin typeface="Bradley Hand" pitchFamily="2" charset="77"/>
              </a:rPr>
              <a:t>digital illustration</a:t>
            </a:r>
            <a:r>
              <a:rPr lang="en-US" sz="1600" baseline="-25000" dirty="0">
                <a:latin typeface="Bradley Hand" pitchFamily="2" charset="77"/>
              </a:rPr>
              <a:t> style”</a:t>
            </a:r>
            <a:endParaRPr lang="en-US" sz="1600" baseline="-25000" dirty="0">
              <a:latin typeface="Helvetica Light" panose="020B0403020202020204" pitchFamily="34" charset="0"/>
            </a:endParaRPr>
          </a:p>
        </p:txBody>
      </p:sp>
      <p:sp>
        <p:nvSpPr>
          <p:cNvPr id="486" name="TextBox 485">
            <a:extLst>
              <a:ext uri="{FF2B5EF4-FFF2-40B4-BE49-F238E27FC236}">
                <a16:creationId xmlns:a16="http://schemas.microsoft.com/office/drawing/2014/main" id="{C6CE2C19-2794-6058-1634-E616A5B05F14}"/>
              </a:ext>
            </a:extLst>
          </p:cNvPr>
          <p:cNvSpPr txBox="1"/>
          <p:nvPr/>
        </p:nvSpPr>
        <p:spPr>
          <a:xfrm>
            <a:off x="1456341" y="1288200"/>
            <a:ext cx="2425202" cy="307777"/>
          </a:xfrm>
          <a:prstGeom prst="rect">
            <a:avLst/>
          </a:prstGeom>
          <a:solidFill>
            <a:schemeClr val="bg1">
              <a:lumMod val="95000"/>
            </a:schemeClr>
          </a:solidFill>
          <a:ln w="38100">
            <a:solidFill>
              <a:schemeClr val="bg1">
                <a:lumMod val="65000"/>
              </a:schemeClr>
            </a:solidFill>
          </a:ln>
        </p:spPr>
        <p:txBody>
          <a:bodyPr wrap="square" rtlCol="0">
            <a:spAutoFit/>
          </a:bodyPr>
          <a:lstStyle/>
          <a:p>
            <a:r>
              <a:rPr lang="en-US" sz="1400" dirty="0">
                <a:latin typeface="Helvetica" panose="020B0604020202020204" pitchFamily="34" charset="0"/>
                <a:cs typeface="Helvetica" panose="020B0604020202020204" pitchFamily="34" charset="0"/>
              </a:rPr>
              <a:t>Sample random timestep </a:t>
            </a:r>
            <a:r>
              <a:rPr lang="en-US" sz="1400" b="1" dirty="0">
                <a:latin typeface="Helvetica" panose="020B0604020202020204" pitchFamily="34" charset="0"/>
                <a:cs typeface="Helvetica" panose="020B0604020202020204" pitchFamily="34" charset="0"/>
              </a:rPr>
              <a:t>t</a:t>
            </a:r>
            <a:endParaRPr lang="en-US" sz="1400" dirty="0">
              <a:latin typeface="Helvetica" panose="020B0604020202020204" pitchFamily="34" charset="0"/>
              <a:cs typeface="Helvetica" panose="020B0604020202020204" pitchFamily="34" charset="0"/>
            </a:endParaRPr>
          </a:p>
        </p:txBody>
      </p:sp>
      <p:grpSp>
        <p:nvGrpSpPr>
          <p:cNvPr id="39" name="Group 38">
            <a:extLst>
              <a:ext uri="{FF2B5EF4-FFF2-40B4-BE49-F238E27FC236}">
                <a16:creationId xmlns:a16="http://schemas.microsoft.com/office/drawing/2014/main" id="{94E56617-45F2-E203-52B6-5A00E23F7EE6}"/>
              </a:ext>
            </a:extLst>
          </p:cNvPr>
          <p:cNvGrpSpPr/>
          <p:nvPr/>
        </p:nvGrpSpPr>
        <p:grpSpPr>
          <a:xfrm>
            <a:off x="3573666" y="2191531"/>
            <a:ext cx="2036867" cy="1376739"/>
            <a:chOff x="3573666" y="2191531"/>
            <a:chExt cx="2036867" cy="1376739"/>
          </a:xfrm>
        </p:grpSpPr>
        <p:grpSp>
          <p:nvGrpSpPr>
            <p:cNvPr id="30" name="Group 29">
              <a:extLst>
                <a:ext uri="{FF2B5EF4-FFF2-40B4-BE49-F238E27FC236}">
                  <a16:creationId xmlns:a16="http://schemas.microsoft.com/office/drawing/2014/main" id="{834756C3-A904-707C-943C-3609D2C231DA}"/>
                </a:ext>
              </a:extLst>
            </p:cNvPr>
            <p:cNvGrpSpPr/>
            <p:nvPr/>
          </p:nvGrpSpPr>
          <p:grpSpPr>
            <a:xfrm>
              <a:off x="3573666" y="2191531"/>
              <a:ext cx="1988628" cy="1376739"/>
              <a:chOff x="3573666" y="2191531"/>
              <a:chExt cx="1988628" cy="1376739"/>
            </a:xfrm>
          </p:grpSpPr>
          <p:grpSp>
            <p:nvGrpSpPr>
              <p:cNvPr id="435" name="Group 434">
                <a:extLst>
                  <a:ext uri="{FF2B5EF4-FFF2-40B4-BE49-F238E27FC236}">
                    <a16:creationId xmlns:a16="http://schemas.microsoft.com/office/drawing/2014/main" id="{FD2ACD1B-C250-EED2-5B82-76D2246643E5}"/>
                  </a:ext>
                </a:extLst>
              </p:cNvPr>
              <p:cNvGrpSpPr/>
              <p:nvPr/>
            </p:nvGrpSpPr>
            <p:grpSpPr>
              <a:xfrm>
                <a:off x="3974668" y="2191531"/>
                <a:ext cx="1587626" cy="1376739"/>
                <a:chOff x="6443330" y="3848986"/>
                <a:chExt cx="4664145" cy="3040912"/>
              </a:xfrm>
            </p:grpSpPr>
            <p:sp>
              <p:nvSpPr>
                <p:cNvPr id="437" name="Rectangle 436">
                  <a:extLst>
                    <a:ext uri="{FF2B5EF4-FFF2-40B4-BE49-F238E27FC236}">
                      <a16:creationId xmlns:a16="http://schemas.microsoft.com/office/drawing/2014/main" id="{5EAD85F7-F2A3-13E1-3622-9419CF6DE0FB}"/>
                    </a:ext>
                  </a:extLst>
                </p:cNvPr>
                <p:cNvSpPr/>
                <p:nvPr/>
              </p:nvSpPr>
              <p:spPr>
                <a:xfrm>
                  <a:off x="6443330" y="3848986"/>
                  <a:ext cx="701749" cy="30409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a:p>
              </p:txBody>
            </p:sp>
            <p:sp>
              <p:nvSpPr>
                <p:cNvPr id="438" name="Rectangle 437">
                  <a:extLst>
                    <a:ext uri="{FF2B5EF4-FFF2-40B4-BE49-F238E27FC236}">
                      <a16:creationId xmlns:a16="http://schemas.microsoft.com/office/drawing/2014/main" id="{6DCDB55C-567C-3C96-0103-B97C9A164F49}"/>
                    </a:ext>
                  </a:extLst>
                </p:cNvPr>
                <p:cNvSpPr/>
                <p:nvPr/>
              </p:nvSpPr>
              <p:spPr>
                <a:xfrm>
                  <a:off x="7433929" y="4189497"/>
                  <a:ext cx="701749" cy="235989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a:p>
              </p:txBody>
            </p:sp>
            <p:sp>
              <p:nvSpPr>
                <p:cNvPr id="439" name="Rectangle 438">
                  <a:extLst>
                    <a:ext uri="{FF2B5EF4-FFF2-40B4-BE49-F238E27FC236}">
                      <a16:creationId xmlns:a16="http://schemas.microsoft.com/office/drawing/2014/main" id="{25941B15-09FE-9487-98D1-7AD2FAEBC498}"/>
                    </a:ext>
                  </a:extLst>
                </p:cNvPr>
                <p:cNvSpPr/>
                <p:nvPr/>
              </p:nvSpPr>
              <p:spPr>
                <a:xfrm>
                  <a:off x="8424528" y="4561636"/>
                  <a:ext cx="701749" cy="161561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a:p>
              </p:txBody>
            </p:sp>
            <p:sp>
              <p:nvSpPr>
                <p:cNvPr id="440" name="Rectangle 439">
                  <a:extLst>
                    <a:ext uri="{FF2B5EF4-FFF2-40B4-BE49-F238E27FC236}">
                      <a16:creationId xmlns:a16="http://schemas.microsoft.com/office/drawing/2014/main" id="{A9ECF37D-5F9A-F148-ED99-D7E245F9B1DE}"/>
                    </a:ext>
                  </a:extLst>
                </p:cNvPr>
                <p:cNvSpPr/>
                <p:nvPr/>
              </p:nvSpPr>
              <p:spPr>
                <a:xfrm>
                  <a:off x="9415127" y="4189497"/>
                  <a:ext cx="701749" cy="2359890"/>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dirty="0"/>
                </a:p>
              </p:txBody>
            </p:sp>
            <p:sp>
              <p:nvSpPr>
                <p:cNvPr id="441" name="Rectangle 440">
                  <a:extLst>
                    <a:ext uri="{FF2B5EF4-FFF2-40B4-BE49-F238E27FC236}">
                      <a16:creationId xmlns:a16="http://schemas.microsoft.com/office/drawing/2014/main" id="{D12F7CE6-06D0-5577-8869-4CF0AC85915B}"/>
                    </a:ext>
                  </a:extLst>
                </p:cNvPr>
                <p:cNvSpPr/>
                <p:nvPr/>
              </p:nvSpPr>
              <p:spPr>
                <a:xfrm>
                  <a:off x="10405726" y="3848986"/>
                  <a:ext cx="701749" cy="3040912"/>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lstStyle/>
                <a:p>
                  <a:pPr algn="ctr"/>
                  <a:endParaRPr lang="en-US" sz="1000" baseline="-25000" dirty="0"/>
                </a:p>
              </p:txBody>
            </p:sp>
          </p:grpSp>
          <p:cxnSp>
            <p:nvCxnSpPr>
              <p:cNvPr id="400" name="Straight Arrow Connector 399">
                <a:extLst>
                  <a:ext uri="{FF2B5EF4-FFF2-40B4-BE49-F238E27FC236}">
                    <a16:creationId xmlns:a16="http://schemas.microsoft.com/office/drawing/2014/main" id="{CE6E1FFA-B5EE-2BD8-AB8D-FA489B7ACB85}"/>
                  </a:ext>
                </a:extLst>
              </p:cNvPr>
              <p:cNvCxnSpPr>
                <a:stCxn id="421" idx="3"/>
                <a:endCxn id="437" idx="1"/>
              </p:cNvCxnSpPr>
              <p:nvPr/>
            </p:nvCxnSpPr>
            <p:spPr>
              <a:xfrm flipV="1">
                <a:off x="3573666" y="2879900"/>
                <a:ext cx="401002" cy="85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88" name="TextBox 487">
              <a:extLst>
                <a:ext uri="{FF2B5EF4-FFF2-40B4-BE49-F238E27FC236}">
                  <a16:creationId xmlns:a16="http://schemas.microsoft.com/office/drawing/2014/main" id="{49F05532-8589-2538-06AC-1A4D024B66C3}"/>
                </a:ext>
              </a:extLst>
            </p:cNvPr>
            <p:cNvSpPr txBox="1"/>
            <p:nvPr/>
          </p:nvSpPr>
          <p:spPr>
            <a:xfrm>
              <a:off x="3927469" y="2458451"/>
              <a:ext cx="1683064" cy="261610"/>
            </a:xfrm>
            <a:prstGeom prst="rect">
              <a:avLst/>
            </a:prstGeom>
            <a:solidFill>
              <a:schemeClr val="accent6">
                <a:lumMod val="40000"/>
                <a:lumOff val="60000"/>
              </a:schemeClr>
            </a:solidFill>
            <a:ln w="38100">
              <a:solidFill>
                <a:schemeClr val="tx1"/>
              </a:solidFill>
            </a:ln>
          </p:spPr>
          <p:txBody>
            <a:bodyPr wrap="square" rtlCol="0" anchor="ctr" anchorCtr="0">
              <a:spAutoFit/>
            </a:bodyPr>
            <a:lstStyle/>
            <a:p>
              <a:pPr algn="ctr"/>
              <a:r>
                <a:rPr lang="en-US" sz="1100" dirty="0">
                  <a:latin typeface="Helvetica" panose="020B0604020202020204" pitchFamily="34" charset="0"/>
                  <a:cs typeface="Helvetica" panose="020B0604020202020204" pitchFamily="34" charset="0"/>
                </a:rPr>
                <a:t>Content Weight Update</a:t>
              </a:r>
            </a:p>
          </p:txBody>
        </p:sp>
        <p:sp>
          <p:nvSpPr>
            <p:cNvPr id="489" name="TextBox 488">
              <a:extLst>
                <a:ext uri="{FF2B5EF4-FFF2-40B4-BE49-F238E27FC236}">
                  <a16:creationId xmlns:a16="http://schemas.microsoft.com/office/drawing/2014/main" id="{AD23D04C-A727-7C09-366F-936AD620682C}"/>
                </a:ext>
              </a:extLst>
            </p:cNvPr>
            <p:cNvSpPr txBox="1"/>
            <p:nvPr/>
          </p:nvSpPr>
          <p:spPr>
            <a:xfrm>
              <a:off x="4109109" y="2767580"/>
              <a:ext cx="1333730" cy="261610"/>
            </a:xfrm>
            <a:prstGeom prst="rect">
              <a:avLst/>
            </a:prstGeom>
            <a:solidFill>
              <a:schemeClr val="accent5">
                <a:lumMod val="20000"/>
                <a:lumOff val="80000"/>
              </a:schemeClr>
            </a:solidFill>
            <a:ln w="38100">
              <a:solidFill>
                <a:schemeClr val="tx1"/>
              </a:solidFill>
            </a:ln>
          </p:spPr>
          <p:txBody>
            <a:bodyPr wrap="square" rtlCol="0" anchor="ctr" anchorCtr="0">
              <a:spAutoFit/>
            </a:bodyPr>
            <a:lstStyle/>
            <a:p>
              <a:pPr algn="ctr"/>
              <a:r>
                <a:rPr lang="en-US" sz="1100" dirty="0">
                  <a:latin typeface="Helvetica" panose="020B0604020202020204" pitchFamily="34" charset="0"/>
                  <a:cs typeface="Helvetica" panose="020B0604020202020204" pitchFamily="34" charset="0"/>
                </a:rPr>
                <a:t>Pretrained</a:t>
              </a:r>
            </a:p>
          </p:txBody>
        </p:sp>
      </p:grpSp>
      <p:grpSp>
        <p:nvGrpSpPr>
          <p:cNvPr id="33" name="Group 32">
            <a:extLst>
              <a:ext uri="{FF2B5EF4-FFF2-40B4-BE49-F238E27FC236}">
                <a16:creationId xmlns:a16="http://schemas.microsoft.com/office/drawing/2014/main" id="{6F2A98C9-E588-B462-E9EE-C8CC1FDCCF83}"/>
              </a:ext>
            </a:extLst>
          </p:cNvPr>
          <p:cNvGrpSpPr/>
          <p:nvPr/>
        </p:nvGrpSpPr>
        <p:grpSpPr>
          <a:xfrm>
            <a:off x="5562294" y="2049076"/>
            <a:ext cx="2222262" cy="1929659"/>
            <a:chOff x="5562294" y="2049076"/>
            <a:chExt cx="2222262" cy="1929659"/>
          </a:xfrm>
        </p:grpSpPr>
        <p:sp>
          <p:nvSpPr>
            <p:cNvPr id="416" name="TextBox 415">
              <a:extLst>
                <a:ext uri="{FF2B5EF4-FFF2-40B4-BE49-F238E27FC236}">
                  <a16:creationId xmlns:a16="http://schemas.microsoft.com/office/drawing/2014/main" id="{5380C535-661E-A8CF-7177-65AE7CAEDAF6}"/>
                </a:ext>
              </a:extLst>
            </p:cNvPr>
            <p:cNvSpPr txBox="1"/>
            <p:nvPr/>
          </p:nvSpPr>
          <p:spPr>
            <a:xfrm>
              <a:off x="6176119" y="3681218"/>
              <a:ext cx="1390124" cy="297517"/>
            </a:xfrm>
            <a:prstGeom prst="rect">
              <a:avLst/>
            </a:prstGeom>
            <a:noFill/>
          </p:spPr>
          <p:txBody>
            <a:bodyPr vert="horz" wrap="none" rtlCol="0" anchor="ctr" anchorCtr="0">
              <a:spAutoFit/>
            </a:bodyPr>
            <a:lstStyle/>
            <a:p>
              <a:pPr algn="ctr"/>
              <a:r>
                <a:rPr lang="en-US" sz="2000" baseline="-25000" dirty="0">
                  <a:latin typeface="Helvetica" pitchFamily="2" charset="0"/>
                </a:rPr>
                <a:t>Predicted Noise</a:t>
              </a:r>
            </a:p>
          </p:txBody>
        </p:sp>
        <p:grpSp>
          <p:nvGrpSpPr>
            <p:cNvPr id="32" name="Group 31">
              <a:extLst>
                <a:ext uri="{FF2B5EF4-FFF2-40B4-BE49-F238E27FC236}">
                  <a16:creationId xmlns:a16="http://schemas.microsoft.com/office/drawing/2014/main" id="{54019831-5BAF-4AAC-6BA2-B50825F4057E}"/>
                </a:ext>
              </a:extLst>
            </p:cNvPr>
            <p:cNvGrpSpPr/>
            <p:nvPr/>
          </p:nvGrpSpPr>
          <p:grpSpPr>
            <a:xfrm>
              <a:off x="5562294" y="2049076"/>
              <a:ext cx="2222262" cy="1678821"/>
              <a:chOff x="5562294" y="2049076"/>
              <a:chExt cx="2222262" cy="1678821"/>
            </a:xfrm>
          </p:grpSpPr>
          <p:cxnSp>
            <p:nvCxnSpPr>
              <p:cNvPr id="402" name="Straight Arrow Connector 401">
                <a:extLst>
                  <a:ext uri="{FF2B5EF4-FFF2-40B4-BE49-F238E27FC236}">
                    <a16:creationId xmlns:a16="http://schemas.microsoft.com/office/drawing/2014/main" id="{23E232BA-E002-915B-B8CD-B07D3B47FD7E}"/>
                  </a:ext>
                </a:extLst>
              </p:cNvPr>
              <p:cNvCxnSpPr>
                <a:cxnSpLocks/>
                <a:stCxn id="441" idx="3"/>
              </p:cNvCxnSpPr>
              <p:nvPr/>
            </p:nvCxnSpPr>
            <p:spPr>
              <a:xfrm>
                <a:off x="5562294" y="2879900"/>
                <a:ext cx="4010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9FC8A2C-72E0-B51E-3979-CFD20EDA3BE5}"/>
                  </a:ext>
                </a:extLst>
              </p:cNvPr>
              <p:cNvPicPr>
                <a:picLocks noChangeAspect="1"/>
              </p:cNvPicPr>
              <p:nvPr/>
            </p:nvPicPr>
            <p:blipFill>
              <a:blip r:embed="rId6">
                <a:alphaModFix amt="70000"/>
              </a:blip>
              <a:stretch>
                <a:fillRect/>
              </a:stretch>
            </p:blipFill>
            <p:spPr>
              <a:xfrm>
                <a:off x="5975109" y="2049076"/>
                <a:ext cx="1809447" cy="1678821"/>
              </a:xfrm>
              <a:prstGeom prst="rect">
                <a:avLst/>
              </a:prstGeom>
              <a:ln w="38100">
                <a:solidFill>
                  <a:schemeClr val="tx1"/>
                </a:solidFill>
              </a:ln>
            </p:spPr>
          </p:pic>
        </p:grpSp>
      </p:grpSp>
      <p:grpSp>
        <p:nvGrpSpPr>
          <p:cNvPr id="34" name="Group 33">
            <a:extLst>
              <a:ext uri="{FF2B5EF4-FFF2-40B4-BE49-F238E27FC236}">
                <a16:creationId xmlns:a16="http://schemas.microsoft.com/office/drawing/2014/main" id="{0F83BD0D-05CD-170A-B564-1ED782CEC3E6}"/>
              </a:ext>
            </a:extLst>
          </p:cNvPr>
          <p:cNvGrpSpPr/>
          <p:nvPr/>
        </p:nvGrpSpPr>
        <p:grpSpPr>
          <a:xfrm>
            <a:off x="5554637" y="4230246"/>
            <a:ext cx="2228925" cy="1940477"/>
            <a:chOff x="5554637" y="4230246"/>
            <a:chExt cx="2228925" cy="1940477"/>
          </a:xfrm>
        </p:grpSpPr>
        <p:cxnSp>
          <p:nvCxnSpPr>
            <p:cNvPr id="403" name="Straight Arrow Connector 402">
              <a:extLst>
                <a:ext uri="{FF2B5EF4-FFF2-40B4-BE49-F238E27FC236}">
                  <a16:creationId xmlns:a16="http://schemas.microsoft.com/office/drawing/2014/main" id="{FC05191B-BA97-9C6E-4953-4C74A1DD495D}"/>
                </a:ext>
              </a:extLst>
            </p:cNvPr>
            <p:cNvCxnSpPr>
              <a:cxnSpLocks/>
              <a:stCxn id="432" idx="3"/>
            </p:cNvCxnSpPr>
            <p:nvPr/>
          </p:nvCxnSpPr>
          <p:spPr>
            <a:xfrm>
              <a:off x="5554637" y="5069760"/>
              <a:ext cx="40865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6E7EC49-7202-E279-71AE-2B13A059F4BA}"/>
                </a:ext>
              </a:extLst>
            </p:cNvPr>
            <p:cNvPicPr>
              <a:picLocks noChangeAspect="1"/>
            </p:cNvPicPr>
            <p:nvPr/>
          </p:nvPicPr>
          <p:blipFill>
            <a:blip r:embed="rId6">
              <a:alphaModFix amt="70000"/>
            </a:blip>
            <a:stretch>
              <a:fillRect/>
            </a:stretch>
          </p:blipFill>
          <p:spPr>
            <a:xfrm>
              <a:off x="5974115" y="4230246"/>
              <a:ext cx="1809447" cy="1678821"/>
            </a:xfrm>
            <a:prstGeom prst="rect">
              <a:avLst/>
            </a:prstGeom>
            <a:ln w="38100">
              <a:solidFill>
                <a:schemeClr val="tx1"/>
              </a:solidFill>
            </a:ln>
          </p:spPr>
        </p:pic>
        <p:sp>
          <p:nvSpPr>
            <p:cNvPr id="8" name="TextBox 7">
              <a:extLst>
                <a:ext uri="{FF2B5EF4-FFF2-40B4-BE49-F238E27FC236}">
                  <a16:creationId xmlns:a16="http://schemas.microsoft.com/office/drawing/2014/main" id="{D099F12A-E2CD-BC4F-4A5A-B634AE7E81BB}"/>
                </a:ext>
              </a:extLst>
            </p:cNvPr>
            <p:cNvSpPr txBox="1"/>
            <p:nvPr/>
          </p:nvSpPr>
          <p:spPr>
            <a:xfrm>
              <a:off x="6183776" y="5873206"/>
              <a:ext cx="1390124" cy="297517"/>
            </a:xfrm>
            <a:prstGeom prst="rect">
              <a:avLst/>
            </a:prstGeom>
            <a:noFill/>
          </p:spPr>
          <p:txBody>
            <a:bodyPr vert="horz" wrap="none" rtlCol="0" anchor="ctr" anchorCtr="0">
              <a:spAutoFit/>
            </a:bodyPr>
            <a:lstStyle/>
            <a:p>
              <a:pPr algn="ctr"/>
              <a:r>
                <a:rPr lang="en-US" sz="2000" baseline="-25000" dirty="0">
                  <a:latin typeface="Helvetica" pitchFamily="2" charset="0"/>
                </a:rPr>
                <a:t>Predicted Noise</a:t>
              </a:r>
            </a:p>
          </p:txBody>
        </p:sp>
      </p:grpSp>
      <p:grpSp>
        <p:nvGrpSpPr>
          <p:cNvPr id="36" name="Group 35">
            <a:extLst>
              <a:ext uri="{FF2B5EF4-FFF2-40B4-BE49-F238E27FC236}">
                <a16:creationId xmlns:a16="http://schemas.microsoft.com/office/drawing/2014/main" id="{67D37469-A294-9704-75B0-D465A7ED0271}"/>
              </a:ext>
            </a:extLst>
          </p:cNvPr>
          <p:cNvGrpSpPr/>
          <p:nvPr/>
        </p:nvGrpSpPr>
        <p:grpSpPr>
          <a:xfrm>
            <a:off x="4769001" y="1109236"/>
            <a:ext cx="3737650" cy="1349215"/>
            <a:chOff x="4769001" y="1109236"/>
            <a:chExt cx="3737650" cy="1349215"/>
          </a:xfrm>
        </p:grpSpPr>
        <p:cxnSp>
          <p:nvCxnSpPr>
            <p:cNvPr id="11" name="Elbow Connector 10">
              <a:extLst>
                <a:ext uri="{FF2B5EF4-FFF2-40B4-BE49-F238E27FC236}">
                  <a16:creationId xmlns:a16="http://schemas.microsoft.com/office/drawing/2014/main" id="{D5B43645-8B4F-0860-F5E0-7CEE244B048E}"/>
                </a:ext>
              </a:extLst>
            </p:cNvPr>
            <p:cNvCxnSpPr>
              <a:cxnSpLocks/>
              <a:stCxn id="16" idx="0"/>
              <a:endCxn id="488" idx="0"/>
            </p:cNvCxnSpPr>
            <p:nvPr/>
          </p:nvCxnSpPr>
          <p:spPr>
            <a:xfrm rot="16200000" flipH="1" flipV="1">
              <a:off x="6615406" y="567206"/>
              <a:ext cx="44840" cy="3737650"/>
            </a:xfrm>
            <a:prstGeom prst="bentConnector3">
              <a:avLst>
                <a:gd name="adj1" fmla="val -1826291"/>
              </a:avLst>
            </a:prstGeom>
            <a:ln w="57150">
              <a:solidFill>
                <a:schemeClr val="accent6">
                  <a:lumMod val="7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B18D340-0FEE-8403-BA65-AF3CCDEE0D32}"/>
                </a:ext>
              </a:extLst>
            </p:cNvPr>
            <p:cNvSpPr txBox="1"/>
            <p:nvPr/>
          </p:nvSpPr>
          <p:spPr>
            <a:xfrm>
              <a:off x="4986237" y="1109236"/>
              <a:ext cx="3385603" cy="461665"/>
            </a:xfrm>
            <a:prstGeom prst="rect">
              <a:avLst/>
            </a:prstGeom>
            <a:noFill/>
          </p:spPr>
          <p:txBody>
            <a:bodyPr wrap="square" rtlCol="0">
              <a:spAutoFit/>
            </a:bodyPr>
            <a:lstStyle/>
            <a:p>
              <a:pPr algn="r"/>
              <a:r>
                <a:rPr lang="en-US" sz="2400" b="1" dirty="0">
                  <a:solidFill>
                    <a:schemeClr val="accent6">
                      <a:lumMod val="50000"/>
                    </a:schemeClr>
                  </a:solidFill>
                </a:rPr>
                <a:t>Update Content Weights</a:t>
              </a:r>
            </a:p>
          </p:txBody>
        </p:sp>
      </p:grpSp>
      <p:grpSp>
        <p:nvGrpSpPr>
          <p:cNvPr id="37" name="Group 36">
            <a:extLst>
              <a:ext uri="{FF2B5EF4-FFF2-40B4-BE49-F238E27FC236}">
                <a16:creationId xmlns:a16="http://schemas.microsoft.com/office/drawing/2014/main" id="{520D945C-7805-D374-A650-CC44C10E8AB1}"/>
              </a:ext>
            </a:extLst>
          </p:cNvPr>
          <p:cNvGrpSpPr/>
          <p:nvPr/>
        </p:nvGrpSpPr>
        <p:grpSpPr>
          <a:xfrm>
            <a:off x="4636669" y="5519324"/>
            <a:ext cx="3882454" cy="1382524"/>
            <a:chOff x="4636669" y="5519324"/>
            <a:chExt cx="3882454" cy="1382524"/>
          </a:xfrm>
        </p:grpSpPr>
        <p:cxnSp>
          <p:nvCxnSpPr>
            <p:cNvPr id="24" name="Elbow Connector 23">
              <a:extLst>
                <a:ext uri="{FF2B5EF4-FFF2-40B4-BE49-F238E27FC236}">
                  <a16:creationId xmlns:a16="http://schemas.microsoft.com/office/drawing/2014/main" id="{5C442500-D09C-3A8D-C242-9CFC9D1F8B8F}"/>
                </a:ext>
              </a:extLst>
            </p:cNvPr>
            <p:cNvCxnSpPr>
              <a:cxnSpLocks/>
              <a:stCxn id="494" idx="2"/>
              <a:endCxn id="493" idx="2"/>
            </p:cNvCxnSpPr>
            <p:nvPr/>
          </p:nvCxnSpPr>
          <p:spPr>
            <a:xfrm rot="5400000">
              <a:off x="6636798" y="3649699"/>
              <a:ext cx="12700" cy="3751950"/>
            </a:xfrm>
            <a:prstGeom prst="bentConnector3">
              <a:avLst>
                <a:gd name="adj1" fmla="val 7222787"/>
              </a:avLst>
            </a:prstGeom>
            <a:ln w="63500">
              <a:solidFill>
                <a:srgbClr val="DE4E96"/>
              </a:solidFill>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5EBFE05-893F-0ADE-6C28-90171AF750B4}"/>
                </a:ext>
              </a:extLst>
            </p:cNvPr>
            <p:cNvSpPr txBox="1"/>
            <p:nvPr/>
          </p:nvSpPr>
          <p:spPr>
            <a:xfrm>
              <a:off x="4636669" y="6440183"/>
              <a:ext cx="3876104" cy="461665"/>
            </a:xfrm>
            <a:prstGeom prst="rect">
              <a:avLst/>
            </a:prstGeom>
            <a:noFill/>
          </p:spPr>
          <p:txBody>
            <a:bodyPr wrap="square" rtlCol="0">
              <a:spAutoFit/>
            </a:bodyPr>
            <a:lstStyle/>
            <a:p>
              <a:pPr algn="r"/>
              <a:r>
                <a:rPr lang="en-US" sz="2400" b="1" dirty="0">
                  <a:solidFill>
                    <a:srgbClr val="C91D6A"/>
                  </a:solidFill>
                </a:rPr>
                <a:t>Update Style Weights (Only)</a:t>
              </a:r>
            </a:p>
          </p:txBody>
        </p:sp>
      </p:grpSp>
      <p:sp>
        <p:nvSpPr>
          <p:cNvPr id="3" name="Slide Number Placeholder 2">
            <a:extLst>
              <a:ext uri="{FF2B5EF4-FFF2-40B4-BE49-F238E27FC236}">
                <a16:creationId xmlns:a16="http://schemas.microsoft.com/office/drawing/2014/main" id="{C4920E88-C92A-5F01-6B19-FBB9C785029E}"/>
              </a:ext>
            </a:extLst>
          </p:cNvPr>
          <p:cNvSpPr>
            <a:spLocks noGrp="1"/>
          </p:cNvSpPr>
          <p:nvPr>
            <p:ph type="sldNum" sz="quarter" idx="12"/>
          </p:nvPr>
        </p:nvSpPr>
        <p:spPr/>
        <p:txBody>
          <a:bodyPr/>
          <a:lstStyle/>
          <a:p>
            <a:fld id="{3264C1AE-DE44-4966-837A-438CCB5D2F67}" type="slidenum">
              <a:rPr lang="en-US" smtClean="0"/>
              <a:t>14</a:t>
            </a:fld>
            <a:endParaRPr lang="en-US"/>
          </a:p>
        </p:txBody>
      </p:sp>
      <p:pic>
        <p:nvPicPr>
          <p:cNvPr id="14" name="Audio 13">
            <a:extLst>
              <a:ext uri="{FF2B5EF4-FFF2-40B4-BE49-F238E27FC236}">
                <a16:creationId xmlns:a16="http://schemas.microsoft.com/office/drawing/2014/main" id="{D5F97626-8329-5105-C96B-550AAA79E51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851452831"/>
      </p:ext>
    </p:extLst>
  </p:cSld>
  <p:clrMapOvr>
    <a:masterClrMapping/>
  </p:clrMapOvr>
  <mc:AlternateContent xmlns:mc="http://schemas.openxmlformats.org/markup-compatibility/2006" xmlns:p14="http://schemas.microsoft.com/office/powerpoint/2010/main">
    <mc:Choice Requires="p14">
      <p:transition spd="slow" p14:dur="2000" advTm="50761"/>
    </mc:Choice>
    <mc:Fallback xmlns="">
      <p:transition spd="slow" advTm="50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86"/>
                                        </p:tgtEl>
                                        <p:attrNameLst>
                                          <p:attrName>style.visibility</p:attrName>
                                        </p:attrNameLst>
                                      </p:cBhvr>
                                      <p:to>
                                        <p:strVal val="visible"/>
                                      </p:to>
                                    </p:set>
                                    <p:animEffect transition="in" filter="fade">
                                      <p:cBhvr>
                                        <p:cTn id="11" dur="500"/>
                                        <p:tgtEl>
                                          <p:spTgt spid="486"/>
                                        </p:tgtEl>
                                      </p:cBhvr>
                                    </p:animEffect>
                                  </p:childTnLst>
                                </p:cTn>
                              </p:par>
                              <p:par>
                                <p:cTn id="12" presetID="10" presetClass="entr" presetSubtype="0" fill="hold" nodeType="withEffect">
                                  <p:stCondLst>
                                    <p:cond delay="0"/>
                                  </p:stCondLst>
                                  <p:childTnLst>
                                    <p:set>
                                      <p:cBhvr>
                                        <p:cTn id="13" dur="1" fill="hold">
                                          <p:stCondLst>
                                            <p:cond delay="0"/>
                                          </p:stCondLst>
                                        </p:cTn>
                                        <p:tgtEl>
                                          <p:spTgt spid="421"/>
                                        </p:tgtEl>
                                        <p:attrNameLst>
                                          <p:attrName>style.visibility</p:attrName>
                                        </p:attrNameLst>
                                      </p:cBhvr>
                                      <p:to>
                                        <p:strVal val="visible"/>
                                      </p:to>
                                    </p:set>
                                    <p:animEffect transition="in" filter="fade">
                                      <p:cBhvr>
                                        <p:cTn id="14" dur="500"/>
                                        <p:tgtEl>
                                          <p:spTgt spid="421"/>
                                        </p:tgtEl>
                                      </p:cBhvr>
                                    </p:animEffect>
                                  </p:childTnLst>
                                </p:cTn>
                              </p:par>
                              <p:par>
                                <p:cTn id="15" presetID="10" presetClass="entr" presetSubtype="0" fill="hold" nodeType="withEffect">
                                  <p:stCondLst>
                                    <p:cond delay="0"/>
                                  </p:stCondLst>
                                  <p:childTnLst>
                                    <p:set>
                                      <p:cBhvr>
                                        <p:cTn id="16" dur="1" fill="hold">
                                          <p:stCondLst>
                                            <p:cond delay="0"/>
                                          </p:stCondLst>
                                        </p:cTn>
                                        <p:tgtEl>
                                          <p:spTgt spid="419"/>
                                        </p:tgtEl>
                                        <p:attrNameLst>
                                          <p:attrName>style.visibility</p:attrName>
                                        </p:attrNameLst>
                                      </p:cBhvr>
                                      <p:to>
                                        <p:strVal val="visible"/>
                                      </p:to>
                                    </p:set>
                                    <p:animEffect transition="in" filter="fade">
                                      <p:cBhvr>
                                        <p:cTn id="17" dur="500"/>
                                        <p:tgtEl>
                                          <p:spTgt spid="419"/>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40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0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0"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14"/>
                </p:tgtEl>
              </p:cMediaNode>
            </p:audio>
          </p:childTnLst>
        </p:cTn>
      </p:par>
    </p:tnLst>
    <p:bldLst>
      <p:bldP spid="38" grpId="0" animBg="1"/>
      <p:bldP spid="408" grpId="0"/>
      <p:bldP spid="409" grpId="0"/>
      <p:bldP spid="48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5E7C5-232E-2DED-27D9-0A866A29E97D}"/>
              </a:ext>
            </a:extLst>
          </p:cNvPr>
          <p:cNvSpPr>
            <a:spLocks noGrp="1"/>
          </p:cNvSpPr>
          <p:nvPr>
            <p:ph type="title"/>
          </p:nvPr>
        </p:nvSpPr>
        <p:spPr/>
        <p:txBody>
          <a:bodyPr/>
          <a:lstStyle/>
          <a:p>
            <a:r>
              <a:rPr lang="en-US" dirty="0"/>
              <a:t>Inference</a:t>
            </a:r>
          </a:p>
        </p:txBody>
      </p:sp>
      <p:sp>
        <p:nvSpPr>
          <p:cNvPr id="383" name="TextBox 382">
            <a:extLst>
              <a:ext uri="{FF2B5EF4-FFF2-40B4-BE49-F238E27FC236}">
                <a16:creationId xmlns:a16="http://schemas.microsoft.com/office/drawing/2014/main" id="{3CC710DB-2E65-9AEB-934A-8D0D74981537}"/>
              </a:ext>
            </a:extLst>
          </p:cNvPr>
          <p:cNvSpPr txBox="1"/>
          <p:nvPr/>
        </p:nvSpPr>
        <p:spPr>
          <a:xfrm>
            <a:off x="1857266" y="6072246"/>
            <a:ext cx="8477468" cy="420628"/>
          </a:xfrm>
          <a:prstGeom prst="rect">
            <a:avLst/>
          </a:prstGeom>
          <a:noFill/>
        </p:spPr>
        <p:txBody>
          <a:bodyPr wrap="square" rtlCol="0" anchor="ctr">
            <a:spAutoFit/>
          </a:bodyPr>
          <a:lstStyle/>
          <a:p>
            <a:pPr algn="ctr"/>
            <a:r>
              <a:rPr lang="en-US" sz="3200" b="1" baseline="-25000" dirty="0">
                <a:latin typeface="Helvetica" pitchFamily="2" charset="0"/>
              </a:rPr>
              <a:t>Inference</a:t>
            </a:r>
            <a:r>
              <a:rPr lang="en-US" sz="3200" baseline="-25000" dirty="0">
                <a:latin typeface="Helvetica" pitchFamily="2" charset="0"/>
              </a:rPr>
              <a:t>: Generate style images with same layouts </a:t>
            </a:r>
          </a:p>
        </p:txBody>
      </p:sp>
      <p:cxnSp>
        <p:nvCxnSpPr>
          <p:cNvPr id="442" name="Straight Arrow Connector 441">
            <a:extLst>
              <a:ext uri="{FF2B5EF4-FFF2-40B4-BE49-F238E27FC236}">
                <a16:creationId xmlns:a16="http://schemas.microsoft.com/office/drawing/2014/main" id="{5D873C2F-E131-DF29-DC8E-0693CE0D213E}"/>
              </a:ext>
            </a:extLst>
          </p:cNvPr>
          <p:cNvCxnSpPr>
            <a:cxnSpLocks/>
          </p:cNvCxnSpPr>
          <p:nvPr/>
        </p:nvCxnSpPr>
        <p:spPr>
          <a:xfrm flipV="1">
            <a:off x="4204244" y="2431723"/>
            <a:ext cx="1405116" cy="669832"/>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3" name="Straight Arrow Connector 442">
            <a:extLst>
              <a:ext uri="{FF2B5EF4-FFF2-40B4-BE49-F238E27FC236}">
                <a16:creationId xmlns:a16="http://schemas.microsoft.com/office/drawing/2014/main" id="{96A84882-7D5E-97CC-A53A-C4904696F40C}"/>
              </a:ext>
            </a:extLst>
          </p:cNvPr>
          <p:cNvCxnSpPr>
            <a:cxnSpLocks/>
          </p:cNvCxnSpPr>
          <p:nvPr/>
        </p:nvCxnSpPr>
        <p:spPr>
          <a:xfrm>
            <a:off x="4116803" y="3773441"/>
            <a:ext cx="1492557" cy="854026"/>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6" name="Group 465">
            <a:extLst>
              <a:ext uri="{FF2B5EF4-FFF2-40B4-BE49-F238E27FC236}">
                <a16:creationId xmlns:a16="http://schemas.microsoft.com/office/drawing/2014/main" id="{9A7C1F1C-0600-6797-FEC0-E7FB16BB5202}"/>
              </a:ext>
            </a:extLst>
          </p:cNvPr>
          <p:cNvGrpSpPr/>
          <p:nvPr/>
        </p:nvGrpSpPr>
        <p:grpSpPr>
          <a:xfrm>
            <a:off x="5609360" y="3848343"/>
            <a:ext cx="1691993" cy="1708053"/>
            <a:chOff x="6443330" y="3848986"/>
            <a:chExt cx="4664145" cy="3040912"/>
          </a:xfrm>
        </p:grpSpPr>
        <p:sp>
          <p:nvSpPr>
            <p:cNvPr id="468" name="Rectangle 467">
              <a:extLst>
                <a:ext uri="{FF2B5EF4-FFF2-40B4-BE49-F238E27FC236}">
                  <a16:creationId xmlns:a16="http://schemas.microsoft.com/office/drawing/2014/main" id="{FAF92F11-CAF0-4AB0-ADE2-B92793650E24}"/>
                </a:ext>
              </a:extLst>
            </p:cNvPr>
            <p:cNvSpPr/>
            <p:nvPr/>
          </p:nvSpPr>
          <p:spPr>
            <a:xfrm>
              <a:off x="6443330" y="3848986"/>
              <a:ext cx="701749" cy="30409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aseline="-25000"/>
            </a:p>
          </p:txBody>
        </p:sp>
        <p:sp>
          <p:nvSpPr>
            <p:cNvPr id="469" name="Rectangle 468">
              <a:extLst>
                <a:ext uri="{FF2B5EF4-FFF2-40B4-BE49-F238E27FC236}">
                  <a16:creationId xmlns:a16="http://schemas.microsoft.com/office/drawing/2014/main" id="{5D94D92F-FBBC-780A-A930-D32B428D8342}"/>
                </a:ext>
              </a:extLst>
            </p:cNvPr>
            <p:cNvSpPr/>
            <p:nvPr/>
          </p:nvSpPr>
          <p:spPr>
            <a:xfrm>
              <a:off x="7433929" y="4189497"/>
              <a:ext cx="701749" cy="235989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aseline="-25000"/>
            </a:p>
          </p:txBody>
        </p:sp>
        <p:sp>
          <p:nvSpPr>
            <p:cNvPr id="470" name="Rectangle 469">
              <a:extLst>
                <a:ext uri="{FF2B5EF4-FFF2-40B4-BE49-F238E27FC236}">
                  <a16:creationId xmlns:a16="http://schemas.microsoft.com/office/drawing/2014/main" id="{B7493498-307A-23F5-D935-E7B550CACD42}"/>
                </a:ext>
              </a:extLst>
            </p:cNvPr>
            <p:cNvSpPr/>
            <p:nvPr/>
          </p:nvSpPr>
          <p:spPr>
            <a:xfrm>
              <a:off x="8424528" y="4561636"/>
              <a:ext cx="701749" cy="161561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aseline="-25000"/>
            </a:p>
          </p:txBody>
        </p:sp>
        <p:sp>
          <p:nvSpPr>
            <p:cNvPr id="471" name="Rectangle 470">
              <a:extLst>
                <a:ext uri="{FF2B5EF4-FFF2-40B4-BE49-F238E27FC236}">
                  <a16:creationId xmlns:a16="http://schemas.microsoft.com/office/drawing/2014/main" id="{C35DE124-4C9A-30A0-70E9-34B325221568}"/>
                </a:ext>
              </a:extLst>
            </p:cNvPr>
            <p:cNvSpPr/>
            <p:nvPr/>
          </p:nvSpPr>
          <p:spPr>
            <a:xfrm>
              <a:off x="9415127" y="4189497"/>
              <a:ext cx="701749" cy="235989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aseline="-25000" dirty="0"/>
            </a:p>
          </p:txBody>
        </p:sp>
        <p:sp>
          <p:nvSpPr>
            <p:cNvPr id="472" name="Rectangle 471">
              <a:extLst>
                <a:ext uri="{FF2B5EF4-FFF2-40B4-BE49-F238E27FC236}">
                  <a16:creationId xmlns:a16="http://schemas.microsoft.com/office/drawing/2014/main" id="{7A9B5494-6327-55FB-5C2C-E7886845D588}"/>
                </a:ext>
              </a:extLst>
            </p:cNvPr>
            <p:cNvSpPr/>
            <p:nvPr/>
          </p:nvSpPr>
          <p:spPr>
            <a:xfrm>
              <a:off x="10405726" y="3848986"/>
              <a:ext cx="701749" cy="30409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aseline="-25000" dirty="0"/>
            </a:p>
          </p:txBody>
        </p:sp>
      </p:grpSp>
      <p:grpSp>
        <p:nvGrpSpPr>
          <p:cNvPr id="457" name="Group 456">
            <a:extLst>
              <a:ext uri="{FF2B5EF4-FFF2-40B4-BE49-F238E27FC236}">
                <a16:creationId xmlns:a16="http://schemas.microsoft.com/office/drawing/2014/main" id="{2FE7E3F7-17B5-CA44-38CD-84C781905CE5}"/>
              </a:ext>
            </a:extLst>
          </p:cNvPr>
          <p:cNvGrpSpPr/>
          <p:nvPr/>
        </p:nvGrpSpPr>
        <p:grpSpPr>
          <a:xfrm>
            <a:off x="5609360" y="1452591"/>
            <a:ext cx="1691993" cy="1708053"/>
            <a:chOff x="6443330" y="3848986"/>
            <a:chExt cx="4664145" cy="3040912"/>
          </a:xfrm>
        </p:grpSpPr>
        <p:sp>
          <p:nvSpPr>
            <p:cNvPr id="459" name="Rectangle 458">
              <a:extLst>
                <a:ext uri="{FF2B5EF4-FFF2-40B4-BE49-F238E27FC236}">
                  <a16:creationId xmlns:a16="http://schemas.microsoft.com/office/drawing/2014/main" id="{4620D942-D500-D1B1-DA76-6263F1BD36DE}"/>
                </a:ext>
              </a:extLst>
            </p:cNvPr>
            <p:cNvSpPr/>
            <p:nvPr/>
          </p:nvSpPr>
          <p:spPr>
            <a:xfrm>
              <a:off x="6443330" y="3848986"/>
              <a:ext cx="701749" cy="30409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aseline="-25000"/>
            </a:p>
          </p:txBody>
        </p:sp>
        <p:sp>
          <p:nvSpPr>
            <p:cNvPr id="460" name="Rectangle 459">
              <a:extLst>
                <a:ext uri="{FF2B5EF4-FFF2-40B4-BE49-F238E27FC236}">
                  <a16:creationId xmlns:a16="http://schemas.microsoft.com/office/drawing/2014/main" id="{64E13D86-6E86-75E0-78D4-A003A46F9C8A}"/>
                </a:ext>
              </a:extLst>
            </p:cNvPr>
            <p:cNvSpPr/>
            <p:nvPr/>
          </p:nvSpPr>
          <p:spPr>
            <a:xfrm>
              <a:off x="7433929" y="4189497"/>
              <a:ext cx="701749" cy="235989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aseline="-25000"/>
            </a:p>
          </p:txBody>
        </p:sp>
        <p:sp>
          <p:nvSpPr>
            <p:cNvPr id="461" name="Rectangle 460">
              <a:extLst>
                <a:ext uri="{FF2B5EF4-FFF2-40B4-BE49-F238E27FC236}">
                  <a16:creationId xmlns:a16="http://schemas.microsoft.com/office/drawing/2014/main" id="{EE9AAB4B-8276-104A-1130-D3C9F9433658}"/>
                </a:ext>
              </a:extLst>
            </p:cNvPr>
            <p:cNvSpPr/>
            <p:nvPr/>
          </p:nvSpPr>
          <p:spPr>
            <a:xfrm>
              <a:off x="8424528" y="4561636"/>
              <a:ext cx="701749" cy="161561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aseline="-25000"/>
            </a:p>
          </p:txBody>
        </p:sp>
        <p:sp>
          <p:nvSpPr>
            <p:cNvPr id="462" name="Rectangle 461">
              <a:extLst>
                <a:ext uri="{FF2B5EF4-FFF2-40B4-BE49-F238E27FC236}">
                  <a16:creationId xmlns:a16="http://schemas.microsoft.com/office/drawing/2014/main" id="{DE12D8B3-321E-45B7-229F-67BDE26FBAD0}"/>
                </a:ext>
              </a:extLst>
            </p:cNvPr>
            <p:cNvSpPr/>
            <p:nvPr/>
          </p:nvSpPr>
          <p:spPr>
            <a:xfrm>
              <a:off x="9415127" y="4189497"/>
              <a:ext cx="701749" cy="235989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aseline="-25000" dirty="0"/>
            </a:p>
          </p:txBody>
        </p:sp>
        <p:sp>
          <p:nvSpPr>
            <p:cNvPr id="463" name="Rectangle 462">
              <a:extLst>
                <a:ext uri="{FF2B5EF4-FFF2-40B4-BE49-F238E27FC236}">
                  <a16:creationId xmlns:a16="http://schemas.microsoft.com/office/drawing/2014/main" id="{1BE21AD4-FFCC-714B-5F99-73B44A51F0D9}"/>
                </a:ext>
              </a:extLst>
            </p:cNvPr>
            <p:cNvSpPr/>
            <p:nvPr/>
          </p:nvSpPr>
          <p:spPr>
            <a:xfrm>
              <a:off x="10405726" y="3848986"/>
              <a:ext cx="701749" cy="30409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aseline="-25000" dirty="0"/>
            </a:p>
          </p:txBody>
        </p:sp>
      </p:grpSp>
      <p:pic>
        <p:nvPicPr>
          <p:cNvPr id="455" name="Picture 454">
            <a:extLst>
              <a:ext uri="{FF2B5EF4-FFF2-40B4-BE49-F238E27FC236}">
                <a16:creationId xmlns:a16="http://schemas.microsoft.com/office/drawing/2014/main" id="{7571B6FF-4A98-D883-2223-AD4FB2F4D94F}"/>
              </a:ext>
            </a:extLst>
          </p:cNvPr>
          <p:cNvPicPr>
            <a:picLocks noChangeAspect="1"/>
          </p:cNvPicPr>
          <p:nvPr/>
        </p:nvPicPr>
        <p:blipFill>
          <a:blip r:embed="rId6"/>
          <a:stretch>
            <a:fillRect/>
          </a:stretch>
        </p:blipFill>
        <p:spPr>
          <a:xfrm>
            <a:off x="2656173" y="2594292"/>
            <a:ext cx="1548071" cy="1672050"/>
          </a:xfrm>
          <a:prstGeom prst="rect">
            <a:avLst/>
          </a:prstGeom>
          <a:ln w="28575">
            <a:solidFill>
              <a:schemeClr val="tx1"/>
            </a:solidFill>
          </a:ln>
        </p:spPr>
      </p:pic>
      <p:sp>
        <p:nvSpPr>
          <p:cNvPr id="456" name="TextBox 455">
            <a:extLst>
              <a:ext uri="{FF2B5EF4-FFF2-40B4-BE49-F238E27FC236}">
                <a16:creationId xmlns:a16="http://schemas.microsoft.com/office/drawing/2014/main" id="{634216E1-B21E-E4B3-0660-CE542AAC31F0}"/>
              </a:ext>
            </a:extLst>
          </p:cNvPr>
          <p:cNvSpPr txBox="1"/>
          <p:nvPr/>
        </p:nvSpPr>
        <p:spPr>
          <a:xfrm>
            <a:off x="2413742" y="4280859"/>
            <a:ext cx="2032928" cy="379591"/>
          </a:xfrm>
          <a:prstGeom prst="rect">
            <a:avLst/>
          </a:prstGeom>
          <a:noFill/>
        </p:spPr>
        <p:txBody>
          <a:bodyPr wrap="none" rtlCol="0">
            <a:spAutoFit/>
          </a:bodyPr>
          <a:lstStyle/>
          <a:p>
            <a:pPr algn="ctr"/>
            <a:r>
              <a:rPr lang="en-US" sz="2800" baseline="-25000" dirty="0">
                <a:latin typeface="Helvetica" pitchFamily="2" charset="0"/>
              </a:rPr>
              <a:t>Same noise seed</a:t>
            </a:r>
          </a:p>
        </p:txBody>
      </p:sp>
      <p:cxnSp>
        <p:nvCxnSpPr>
          <p:cNvPr id="449" name="Straight Arrow Connector 448">
            <a:extLst>
              <a:ext uri="{FF2B5EF4-FFF2-40B4-BE49-F238E27FC236}">
                <a16:creationId xmlns:a16="http://schemas.microsoft.com/office/drawing/2014/main" id="{B38A8060-911E-860E-6096-C38D63A442CE}"/>
              </a:ext>
            </a:extLst>
          </p:cNvPr>
          <p:cNvCxnSpPr>
            <a:cxnSpLocks/>
            <a:stCxn id="23" idx="3"/>
          </p:cNvCxnSpPr>
          <p:nvPr/>
        </p:nvCxnSpPr>
        <p:spPr>
          <a:xfrm>
            <a:off x="4882595" y="1781123"/>
            <a:ext cx="726765"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0" name="Straight Arrow Connector 449">
            <a:extLst>
              <a:ext uri="{FF2B5EF4-FFF2-40B4-BE49-F238E27FC236}">
                <a16:creationId xmlns:a16="http://schemas.microsoft.com/office/drawing/2014/main" id="{3D491C47-E4FE-43E6-9497-37E7C0C04E64}"/>
              </a:ext>
            </a:extLst>
          </p:cNvPr>
          <p:cNvCxnSpPr>
            <a:cxnSpLocks/>
            <a:stCxn id="24" idx="3"/>
          </p:cNvCxnSpPr>
          <p:nvPr/>
        </p:nvCxnSpPr>
        <p:spPr>
          <a:xfrm>
            <a:off x="4883035" y="5094920"/>
            <a:ext cx="726325"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1" name="Straight Arrow Connector 450">
            <a:extLst>
              <a:ext uri="{FF2B5EF4-FFF2-40B4-BE49-F238E27FC236}">
                <a16:creationId xmlns:a16="http://schemas.microsoft.com/office/drawing/2014/main" id="{BFF89479-73E6-367D-93AB-5D70C60AE2FC}"/>
              </a:ext>
            </a:extLst>
          </p:cNvPr>
          <p:cNvCxnSpPr>
            <a:cxnSpLocks/>
            <a:stCxn id="463" idx="3"/>
          </p:cNvCxnSpPr>
          <p:nvPr/>
        </p:nvCxnSpPr>
        <p:spPr>
          <a:xfrm flipV="1">
            <a:off x="7301352" y="2303744"/>
            <a:ext cx="989453" cy="2874"/>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2" name="Straight Arrow Connector 451">
            <a:extLst>
              <a:ext uri="{FF2B5EF4-FFF2-40B4-BE49-F238E27FC236}">
                <a16:creationId xmlns:a16="http://schemas.microsoft.com/office/drawing/2014/main" id="{2D50BCF5-CDED-8908-0247-E6CFB89CB59B}"/>
              </a:ext>
            </a:extLst>
          </p:cNvPr>
          <p:cNvCxnSpPr>
            <a:cxnSpLocks/>
          </p:cNvCxnSpPr>
          <p:nvPr/>
        </p:nvCxnSpPr>
        <p:spPr>
          <a:xfrm flipV="1">
            <a:off x="7301352" y="4699495"/>
            <a:ext cx="989453" cy="2874"/>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53" name="Picture 452">
            <a:extLst>
              <a:ext uri="{FF2B5EF4-FFF2-40B4-BE49-F238E27FC236}">
                <a16:creationId xmlns:a16="http://schemas.microsoft.com/office/drawing/2014/main" id="{99EA9ED9-381A-8DA2-4F0B-6AFD7A5F76A7}"/>
              </a:ext>
            </a:extLst>
          </p:cNvPr>
          <p:cNvPicPr>
            <a:picLocks noChangeAspect="1"/>
          </p:cNvPicPr>
          <p:nvPr/>
        </p:nvPicPr>
        <p:blipFill>
          <a:blip r:embed="rId7"/>
          <a:srcRect/>
          <a:stretch/>
        </p:blipFill>
        <p:spPr>
          <a:xfrm>
            <a:off x="8290805" y="1214100"/>
            <a:ext cx="2017698" cy="2179286"/>
          </a:xfrm>
          <a:prstGeom prst="rect">
            <a:avLst/>
          </a:prstGeom>
          <a:ln w="38100">
            <a:solidFill>
              <a:schemeClr val="tx1"/>
            </a:solidFill>
          </a:ln>
        </p:spPr>
      </p:pic>
      <p:pic>
        <p:nvPicPr>
          <p:cNvPr id="454" name="Picture 453">
            <a:extLst>
              <a:ext uri="{FF2B5EF4-FFF2-40B4-BE49-F238E27FC236}">
                <a16:creationId xmlns:a16="http://schemas.microsoft.com/office/drawing/2014/main" id="{19B7F577-8CE6-27BD-4C32-826599251DD0}"/>
              </a:ext>
            </a:extLst>
          </p:cNvPr>
          <p:cNvPicPr>
            <a:picLocks noChangeAspect="1"/>
          </p:cNvPicPr>
          <p:nvPr/>
        </p:nvPicPr>
        <p:blipFill>
          <a:blip r:embed="rId8"/>
          <a:srcRect/>
          <a:stretch/>
        </p:blipFill>
        <p:spPr>
          <a:xfrm>
            <a:off x="8290805" y="3609852"/>
            <a:ext cx="2017698" cy="2179286"/>
          </a:xfrm>
          <a:prstGeom prst="rect">
            <a:avLst/>
          </a:prstGeom>
          <a:ln w="38100">
            <a:solidFill>
              <a:schemeClr val="tx1"/>
            </a:solidFill>
          </a:ln>
        </p:spPr>
      </p:pic>
      <p:sp>
        <p:nvSpPr>
          <p:cNvPr id="20" name="TextBox 19">
            <a:extLst>
              <a:ext uri="{FF2B5EF4-FFF2-40B4-BE49-F238E27FC236}">
                <a16:creationId xmlns:a16="http://schemas.microsoft.com/office/drawing/2014/main" id="{27DB7F3E-8DE1-E465-7456-81CFEE09DA32}"/>
              </a:ext>
            </a:extLst>
          </p:cNvPr>
          <p:cNvSpPr txBox="1"/>
          <p:nvPr/>
        </p:nvSpPr>
        <p:spPr>
          <a:xfrm>
            <a:off x="5758498" y="2153792"/>
            <a:ext cx="1393717" cy="307777"/>
          </a:xfrm>
          <a:prstGeom prst="rect">
            <a:avLst/>
          </a:prstGeom>
          <a:solidFill>
            <a:schemeClr val="accent5">
              <a:lumMod val="20000"/>
              <a:lumOff val="80000"/>
            </a:schemeClr>
          </a:solidFill>
          <a:ln w="38100">
            <a:solidFill>
              <a:schemeClr val="tx1"/>
            </a:solidFill>
          </a:ln>
        </p:spPr>
        <p:txBody>
          <a:bodyPr wrap="square" rtlCol="0" anchor="ctr" anchorCtr="0">
            <a:spAutoFit/>
          </a:bodyPr>
          <a:lstStyle/>
          <a:p>
            <a:pPr algn="ctr"/>
            <a:r>
              <a:rPr lang="en-US" sz="1400" dirty="0">
                <a:latin typeface="Helvetica" panose="020B0604020202020204" pitchFamily="34" charset="0"/>
                <a:cs typeface="Helvetica" panose="020B0604020202020204" pitchFamily="34" charset="0"/>
              </a:rPr>
              <a:t>Pretrained</a:t>
            </a:r>
            <a:endParaRPr lang="en-US" sz="1100" dirty="0">
              <a:latin typeface="Helvetica" panose="020B0604020202020204" pitchFamily="34" charset="0"/>
              <a:cs typeface="Helvetica" panose="020B0604020202020204" pitchFamily="34" charset="0"/>
            </a:endParaRPr>
          </a:p>
        </p:txBody>
      </p:sp>
      <p:sp>
        <p:nvSpPr>
          <p:cNvPr id="21" name="TextBox 20">
            <a:extLst>
              <a:ext uri="{FF2B5EF4-FFF2-40B4-BE49-F238E27FC236}">
                <a16:creationId xmlns:a16="http://schemas.microsoft.com/office/drawing/2014/main" id="{973A2529-2593-7CCE-6932-B1E32C4D1247}"/>
              </a:ext>
            </a:extLst>
          </p:cNvPr>
          <p:cNvSpPr txBox="1"/>
          <p:nvPr/>
        </p:nvSpPr>
        <p:spPr>
          <a:xfrm>
            <a:off x="5736646" y="4535825"/>
            <a:ext cx="1391470" cy="307777"/>
          </a:xfrm>
          <a:prstGeom prst="rect">
            <a:avLst/>
          </a:prstGeom>
          <a:solidFill>
            <a:schemeClr val="accent5">
              <a:lumMod val="20000"/>
              <a:lumOff val="80000"/>
            </a:schemeClr>
          </a:solidFill>
          <a:ln w="38100">
            <a:solidFill>
              <a:schemeClr val="tx1"/>
            </a:solidFill>
          </a:ln>
        </p:spPr>
        <p:txBody>
          <a:bodyPr wrap="square" rtlCol="0" anchor="ctr" anchorCtr="0">
            <a:spAutoFit/>
          </a:bodyPr>
          <a:lstStyle/>
          <a:p>
            <a:pPr algn="ctr"/>
            <a:r>
              <a:rPr lang="en-US" sz="1400" dirty="0">
                <a:latin typeface="Helvetica" panose="020B0604020202020204" pitchFamily="34" charset="0"/>
                <a:cs typeface="Helvetica" panose="020B0604020202020204" pitchFamily="34" charset="0"/>
              </a:rPr>
              <a:t>Pretrained</a:t>
            </a:r>
            <a:endParaRPr lang="en-US" sz="1100" dirty="0">
              <a:latin typeface="Helvetica" panose="020B0604020202020204" pitchFamily="34" charset="0"/>
              <a:cs typeface="Helvetica" panose="020B0604020202020204" pitchFamily="34" charset="0"/>
            </a:endParaRPr>
          </a:p>
        </p:txBody>
      </p:sp>
      <p:sp>
        <p:nvSpPr>
          <p:cNvPr id="22" name="TextBox 21">
            <a:extLst>
              <a:ext uri="{FF2B5EF4-FFF2-40B4-BE49-F238E27FC236}">
                <a16:creationId xmlns:a16="http://schemas.microsoft.com/office/drawing/2014/main" id="{1B1C42BE-48B5-19CB-1040-7A441FFC84DA}"/>
              </a:ext>
            </a:extLst>
          </p:cNvPr>
          <p:cNvSpPr txBox="1"/>
          <p:nvPr/>
        </p:nvSpPr>
        <p:spPr>
          <a:xfrm>
            <a:off x="5545712" y="4906715"/>
            <a:ext cx="1819287" cy="307777"/>
          </a:xfrm>
          <a:prstGeom prst="rect">
            <a:avLst/>
          </a:prstGeom>
          <a:solidFill>
            <a:srgbClr val="FFCCFF"/>
          </a:solidFill>
          <a:ln w="38100">
            <a:solidFill>
              <a:schemeClr val="tx1"/>
            </a:solidFill>
          </a:ln>
        </p:spPr>
        <p:txBody>
          <a:bodyPr wrap="square" rtlCol="0" anchor="ctr" anchorCtr="0">
            <a:spAutoFit/>
          </a:bodyPr>
          <a:lstStyle/>
          <a:p>
            <a:pPr algn="ctr"/>
            <a:r>
              <a:rPr lang="en-US" sz="1400" dirty="0">
                <a:latin typeface="Helvetica" panose="020B0604020202020204" pitchFamily="34" charset="0"/>
                <a:cs typeface="Helvetica" panose="020B0604020202020204" pitchFamily="34" charset="0"/>
              </a:rPr>
              <a:t>Style Weight Update</a:t>
            </a:r>
          </a:p>
        </p:txBody>
      </p:sp>
      <p:sp>
        <p:nvSpPr>
          <p:cNvPr id="23" name="TextBox 22">
            <a:extLst>
              <a:ext uri="{FF2B5EF4-FFF2-40B4-BE49-F238E27FC236}">
                <a16:creationId xmlns:a16="http://schemas.microsoft.com/office/drawing/2014/main" id="{C440EDDD-2CC9-434B-5802-17F717E70F0B}"/>
              </a:ext>
            </a:extLst>
          </p:cNvPr>
          <p:cNvSpPr txBox="1"/>
          <p:nvPr/>
        </p:nvSpPr>
        <p:spPr>
          <a:xfrm>
            <a:off x="2656173" y="1581068"/>
            <a:ext cx="2226422" cy="400110"/>
          </a:xfrm>
          <a:prstGeom prst="rect">
            <a:avLst/>
          </a:prstGeom>
          <a:solidFill>
            <a:schemeClr val="bg1">
              <a:lumMod val="95000"/>
            </a:schemeClr>
          </a:solidFill>
          <a:ln w="38100">
            <a:solidFill>
              <a:schemeClr val="bg1">
                <a:lumMod val="65000"/>
              </a:schemeClr>
            </a:solidFill>
          </a:ln>
        </p:spPr>
        <p:txBody>
          <a:bodyPr wrap="square" rtlCol="0">
            <a:spAutoFit/>
          </a:bodyPr>
          <a:lstStyle/>
          <a:p>
            <a:r>
              <a:rPr lang="en-US" sz="2000" dirty="0">
                <a:latin typeface="Bradley Hand" pitchFamily="2" charset="77"/>
                <a:cs typeface="Helvetica" panose="020B0604020202020204" pitchFamily="34" charset="0"/>
              </a:rPr>
              <a:t>“A photo of a dog”</a:t>
            </a:r>
          </a:p>
        </p:txBody>
      </p:sp>
      <p:sp>
        <p:nvSpPr>
          <p:cNvPr id="24" name="TextBox 23">
            <a:extLst>
              <a:ext uri="{FF2B5EF4-FFF2-40B4-BE49-F238E27FC236}">
                <a16:creationId xmlns:a16="http://schemas.microsoft.com/office/drawing/2014/main" id="{B171C8E8-5CB3-453F-BD7A-0710A7502B8C}"/>
              </a:ext>
            </a:extLst>
          </p:cNvPr>
          <p:cNvSpPr txBox="1"/>
          <p:nvPr/>
        </p:nvSpPr>
        <p:spPr>
          <a:xfrm>
            <a:off x="2210138" y="4802532"/>
            <a:ext cx="2672897" cy="584775"/>
          </a:xfrm>
          <a:prstGeom prst="rect">
            <a:avLst/>
          </a:prstGeom>
          <a:solidFill>
            <a:schemeClr val="bg1">
              <a:lumMod val="95000"/>
            </a:schemeClr>
          </a:solidFill>
          <a:ln w="38100">
            <a:solidFill>
              <a:schemeClr val="bg1">
                <a:lumMod val="65000"/>
              </a:schemeClr>
            </a:solidFill>
          </a:ln>
        </p:spPr>
        <p:txBody>
          <a:bodyPr wrap="square" rtlCol="0">
            <a:spAutoFit/>
          </a:bodyPr>
          <a:lstStyle/>
          <a:p>
            <a:pPr algn="ctr"/>
            <a:r>
              <a:rPr lang="en-US" sz="1600" dirty="0">
                <a:latin typeface="Bradley Hand" pitchFamily="2" charset="77"/>
                <a:cs typeface="Helvetica" panose="020B0604020202020204" pitchFamily="34" charset="0"/>
              </a:rPr>
              <a:t>“A photo of a dog in </a:t>
            </a:r>
            <a:r>
              <a:rPr lang="en-US" sz="1600" dirty="0">
                <a:solidFill>
                  <a:srgbClr val="FF0000"/>
                </a:solidFill>
                <a:latin typeface="Bradley Hand" pitchFamily="2" charset="77"/>
                <a:cs typeface="Helvetica" panose="020B0604020202020204" pitchFamily="34" charset="0"/>
              </a:rPr>
              <a:t>digital illustration</a:t>
            </a:r>
            <a:r>
              <a:rPr lang="en-US" sz="1600" dirty="0">
                <a:latin typeface="Bradley Hand" pitchFamily="2" charset="77"/>
                <a:cs typeface="Helvetica" panose="020B0604020202020204" pitchFamily="34" charset="0"/>
              </a:rPr>
              <a:t> style”</a:t>
            </a:r>
          </a:p>
        </p:txBody>
      </p:sp>
      <p:sp>
        <p:nvSpPr>
          <p:cNvPr id="4" name="Slide Number Placeholder 3">
            <a:extLst>
              <a:ext uri="{FF2B5EF4-FFF2-40B4-BE49-F238E27FC236}">
                <a16:creationId xmlns:a16="http://schemas.microsoft.com/office/drawing/2014/main" id="{6798A84A-3913-EBA7-8B7C-A8C134934A8F}"/>
              </a:ext>
            </a:extLst>
          </p:cNvPr>
          <p:cNvSpPr>
            <a:spLocks noGrp="1"/>
          </p:cNvSpPr>
          <p:nvPr>
            <p:ph type="sldNum" sz="quarter" idx="12"/>
          </p:nvPr>
        </p:nvSpPr>
        <p:spPr/>
        <p:txBody>
          <a:bodyPr/>
          <a:lstStyle/>
          <a:p>
            <a:fld id="{3264C1AE-DE44-4966-837A-438CCB5D2F67}" type="slidenum">
              <a:rPr lang="en-US" smtClean="0"/>
              <a:t>15</a:t>
            </a:fld>
            <a:endParaRPr lang="en-US"/>
          </a:p>
        </p:txBody>
      </p:sp>
      <p:pic>
        <p:nvPicPr>
          <p:cNvPr id="5" name="Audio 4">
            <a:extLst>
              <a:ext uri="{FF2B5EF4-FFF2-40B4-BE49-F238E27FC236}">
                <a16:creationId xmlns:a16="http://schemas.microsoft.com/office/drawing/2014/main" id="{6C61E3B4-370D-0F3A-92AB-9157D358AE2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064677814"/>
      </p:ext>
    </p:extLst>
  </p:cSld>
  <p:clrMapOvr>
    <a:masterClrMapping/>
  </p:clrMapOvr>
  <mc:AlternateContent xmlns:mc="http://schemas.openxmlformats.org/markup-compatibility/2006" xmlns:p14="http://schemas.microsoft.com/office/powerpoint/2010/main">
    <mc:Choice Requires="p14">
      <p:transition spd="slow" p14:dur="2000" advTm="17342"/>
    </mc:Choice>
    <mc:Fallback xmlns="">
      <p:transition spd="slow" advTm="17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456" grpId="0"/>
      <p:bldP spid="20"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72D8F-0B85-B7EE-2626-C5A10A61B56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09A6957-160D-F493-C261-06CA074F59BD}"/>
              </a:ext>
            </a:extLst>
          </p:cNvPr>
          <p:cNvSpPr txBox="1">
            <a:spLocks/>
          </p:cNvSpPr>
          <p:nvPr/>
        </p:nvSpPr>
        <p:spPr>
          <a:xfrm>
            <a:off x="0" y="48187"/>
            <a:ext cx="122942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Varying Style Application During Inference</a:t>
            </a:r>
          </a:p>
        </p:txBody>
      </p:sp>
      <p:pic>
        <p:nvPicPr>
          <p:cNvPr id="15" name="Picture 14">
            <a:extLst>
              <a:ext uri="{FF2B5EF4-FFF2-40B4-BE49-F238E27FC236}">
                <a16:creationId xmlns:a16="http://schemas.microsoft.com/office/drawing/2014/main" id="{16F3A213-7A65-A271-2C6F-515AFFA939DF}"/>
              </a:ext>
            </a:extLst>
          </p:cNvPr>
          <p:cNvPicPr>
            <a:picLocks noChangeAspect="1"/>
          </p:cNvPicPr>
          <p:nvPr/>
        </p:nvPicPr>
        <p:blipFill>
          <a:blip r:embed="rId6"/>
          <a:srcRect/>
          <a:stretch/>
        </p:blipFill>
        <p:spPr>
          <a:xfrm>
            <a:off x="3994571" y="4155888"/>
            <a:ext cx="1418167" cy="1418505"/>
          </a:xfrm>
          <a:prstGeom prst="rect">
            <a:avLst/>
          </a:prstGeom>
          <a:ln w="28575">
            <a:solidFill>
              <a:schemeClr val="tx1"/>
            </a:solidFill>
          </a:ln>
        </p:spPr>
      </p:pic>
      <p:grpSp>
        <p:nvGrpSpPr>
          <p:cNvPr id="32" name="Group 31">
            <a:extLst>
              <a:ext uri="{FF2B5EF4-FFF2-40B4-BE49-F238E27FC236}">
                <a16:creationId xmlns:a16="http://schemas.microsoft.com/office/drawing/2014/main" id="{F0776201-5F03-F35E-08F7-78A4C3318CC5}"/>
              </a:ext>
            </a:extLst>
          </p:cNvPr>
          <p:cNvGrpSpPr/>
          <p:nvPr/>
        </p:nvGrpSpPr>
        <p:grpSpPr>
          <a:xfrm>
            <a:off x="607608" y="4085004"/>
            <a:ext cx="3082214" cy="1621954"/>
            <a:chOff x="-1681784" y="-551571"/>
            <a:chExt cx="6638365" cy="3410844"/>
          </a:xfrm>
        </p:grpSpPr>
        <p:grpSp>
          <p:nvGrpSpPr>
            <p:cNvPr id="33" name="Group 32">
              <a:extLst>
                <a:ext uri="{FF2B5EF4-FFF2-40B4-BE49-F238E27FC236}">
                  <a16:creationId xmlns:a16="http://schemas.microsoft.com/office/drawing/2014/main" id="{1E8485A8-9859-ABF4-1FDA-D46CEE4F8926}"/>
                </a:ext>
              </a:extLst>
            </p:cNvPr>
            <p:cNvGrpSpPr/>
            <p:nvPr/>
          </p:nvGrpSpPr>
          <p:grpSpPr>
            <a:xfrm>
              <a:off x="-1681784" y="-551571"/>
              <a:ext cx="6638365" cy="3410844"/>
              <a:chOff x="-1298677" y="-259530"/>
              <a:chExt cx="6638365" cy="3410844"/>
            </a:xfrm>
          </p:grpSpPr>
          <p:sp>
            <p:nvSpPr>
              <p:cNvPr id="35" name="Rectangle 34">
                <a:extLst>
                  <a:ext uri="{FF2B5EF4-FFF2-40B4-BE49-F238E27FC236}">
                    <a16:creationId xmlns:a16="http://schemas.microsoft.com/office/drawing/2014/main" id="{C5AA960B-359A-3EE2-C4FA-7FCD82F377DB}"/>
                  </a:ext>
                </a:extLst>
              </p:cNvPr>
              <p:cNvSpPr/>
              <p:nvPr/>
            </p:nvSpPr>
            <p:spPr>
              <a:xfrm rot="16200000">
                <a:off x="421378" y="-1791484"/>
                <a:ext cx="3386355" cy="64502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nvGrpSpPr>
              <p:cNvPr id="36" name="Group 35">
                <a:extLst>
                  <a:ext uri="{FF2B5EF4-FFF2-40B4-BE49-F238E27FC236}">
                    <a16:creationId xmlns:a16="http://schemas.microsoft.com/office/drawing/2014/main" id="{E65EA25B-47EE-CA62-7F84-D757603E7D72}"/>
                  </a:ext>
                </a:extLst>
              </p:cNvPr>
              <p:cNvGrpSpPr/>
              <p:nvPr/>
            </p:nvGrpSpPr>
            <p:grpSpPr>
              <a:xfrm rot="5400000">
                <a:off x="-1218435" y="75310"/>
                <a:ext cx="2995762" cy="3156245"/>
                <a:chOff x="-721635" y="-152372"/>
                <a:chExt cx="2995762" cy="3156245"/>
              </a:xfrm>
            </p:grpSpPr>
            <p:pic>
              <p:nvPicPr>
                <p:cNvPr id="40" name="Picture 2">
                  <a:extLst>
                    <a:ext uri="{FF2B5EF4-FFF2-40B4-BE49-F238E27FC236}">
                      <a16:creationId xmlns:a16="http://schemas.microsoft.com/office/drawing/2014/main" id="{D056C9D3-30F7-DEC8-AFC8-E1628A7166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16200000">
                  <a:off x="-749625" y="267983"/>
                  <a:ext cx="2371420" cy="231543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46862C6-1416-5411-EE50-B548DBD50159}"/>
                    </a:ext>
                  </a:extLst>
                </p:cNvPr>
                <p:cNvSpPr txBox="1"/>
                <p:nvPr/>
              </p:nvSpPr>
              <p:spPr>
                <a:xfrm rot="16200000">
                  <a:off x="372389" y="1102135"/>
                  <a:ext cx="3156245" cy="647231"/>
                </a:xfrm>
                <a:prstGeom prst="rect">
                  <a:avLst/>
                </a:prstGeom>
                <a:noFill/>
              </p:spPr>
              <p:txBody>
                <a:bodyPr wrap="square" rtlCol="0" anchor="ctr">
                  <a:spAutoFit/>
                </a:bodyPr>
                <a:lstStyle/>
                <a:p>
                  <a:pPr algn="ctr"/>
                  <a:r>
                    <a:rPr lang="en-US" sz="1400" dirty="0">
                      <a:latin typeface="Helvetica Light" panose="020B0403020202020204" pitchFamily="34" charset="0"/>
                    </a:rPr>
                    <a:t>Content Image</a:t>
                  </a:r>
                </a:p>
              </p:txBody>
            </p:sp>
          </p:grpSp>
          <p:grpSp>
            <p:nvGrpSpPr>
              <p:cNvPr id="37" name="Group 36">
                <a:extLst>
                  <a:ext uri="{FF2B5EF4-FFF2-40B4-BE49-F238E27FC236}">
                    <a16:creationId xmlns:a16="http://schemas.microsoft.com/office/drawing/2014/main" id="{0460BEC9-8824-DF61-B74E-609D81368E85}"/>
                  </a:ext>
                </a:extLst>
              </p:cNvPr>
              <p:cNvGrpSpPr/>
              <p:nvPr/>
            </p:nvGrpSpPr>
            <p:grpSpPr>
              <a:xfrm rot="5400000">
                <a:off x="2434377" y="336560"/>
                <a:ext cx="2971269" cy="2609267"/>
                <a:chOff x="2339830" y="138410"/>
                <a:chExt cx="2971269" cy="2609267"/>
              </a:xfrm>
            </p:grpSpPr>
            <p:pic>
              <p:nvPicPr>
                <p:cNvPr id="38" name="Picture 4">
                  <a:extLst>
                    <a:ext uri="{FF2B5EF4-FFF2-40B4-BE49-F238E27FC236}">
                      <a16:creationId xmlns:a16="http://schemas.microsoft.com/office/drawing/2014/main" id="{D9BEDB79-557F-CCD2-85A9-0577057197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rot="16200000">
                  <a:off x="2311839" y="285323"/>
                  <a:ext cx="2371421" cy="231544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F361579-FCB9-3D76-4AC7-8CEDFAEB8DF3}"/>
                    </a:ext>
                  </a:extLst>
                </p:cNvPr>
                <p:cNvSpPr txBox="1"/>
                <p:nvPr/>
              </p:nvSpPr>
              <p:spPr>
                <a:xfrm rot="16200000">
                  <a:off x="3682850" y="1119428"/>
                  <a:ext cx="2609267" cy="647231"/>
                </a:xfrm>
                <a:prstGeom prst="rect">
                  <a:avLst/>
                </a:prstGeom>
                <a:noFill/>
              </p:spPr>
              <p:txBody>
                <a:bodyPr wrap="square" rtlCol="0" anchor="ctr">
                  <a:spAutoFit/>
                </a:bodyPr>
                <a:lstStyle/>
                <a:p>
                  <a:pPr algn="ctr"/>
                  <a:r>
                    <a:rPr lang="en-US" sz="1400" dirty="0">
                      <a:latin typeface="Helvetica Light" panose="020B0403020202020204" pitchFamily="34" charset="0"/>
                    </a:rPr>
                    <a:t>Style Image</a:t>
                  </a:r>
                </a:p>
              </p:txBody>
            </p:sp>
          </p:grpSp>
        </p:grpSp>
        <p:sp>
          <p:nvSpPr>
            <p:cNvPr id="34" name="Arrow: Right 33">
              <a:extLst>
                <a:ext uri="{FF2B5EF4-FFF2-40B4-BE49-F238E27FC236}">
                  <a16:creationId xmlns:a16="http://schemas.microsoft.com/office/drawing/2014/main" id="{15A9152E-89F4-956B-870F-C92801897674}"/>
                </a:ext>
              </a:extLst>
            </p:cNvPr>
            <p:cNvSpPr/>
            <p:nvPr/>
          </p:nvSpPr>
          <p:spPr>
            <a:xfrm>
              <a:off x="1275255" y="849220"/>
              <a:ext cx="787420" cy="584774"/>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sp>
        <p:nvSpPr>
          <p:cNvPr id="52" name="TextBox 51">
            <a:extLst>
              <a:ext uri="{FF2B5EF4-FFF2-40B4-BE49-F238E27FC236}">
                <a16:creationId xmlns:a16="http://schemas.microsoft.com/office/drawing/2014/main" id="{89B53950-857A-F560-0C7C-83BFFAD59439}"/>
              </a:ext>
            </a:extLst>
          </p:cNvPr>
          <p:cNvSpPr txBox="1"/>
          <p:nvPr/>
        </p:nvSpPr>
        <p:spPr>
          <a:xfrm>
            <a:off x="1821786" y="2176711"/>
            <a:ext cx="4767211" cy="954107"/>
          </a:xfrm>
          <a:prstGeom prst="rect">
            <a:avLst/>
          </a:prstGeom>
          <a:noFill/>
        </p:spPr>
        <p:txBody>
          <a:bodyPr wrap="square" rtlCol="0">
            <a:spAutoFit/>
          </a:bodyPr>
          <a:lstStyle/>
          <a:p>
            <a:r>
              <a:rPr lang="en-US" sz="2800" dirty="0"/>
              <a:t>Baseline Method: </a:t>
            </a:r>
          </a:p>
          <a:p>
            <a:r>
              <a:rPr lang="en-US" sz="2800" dirty="0"/>
              <a:t>Weight Modulation (</a:t>
            </a:r>
            <a:r>
              <a:rPr lang="en-US" sz="2800" dirty="0" err="1"/>
              <a:t>Layerwise</a:t>
            </a:r>
            <a:r>
              <a:rPr lang="en-US" sz="2800" dirty="0"/>
              <a:t>)</a:t>
            </a:r>
          </a:p>
        </p:txBody>
      </p:sp>
      <p:sp>
        <p:nvSpPr>
          <p:cNvPr id="6" name="TextBox 5">
            <a:extLst>
              <a:ext uri="{FF2B5EF4-FFF2-40B4-BE49-F238E27FC236}">
                <a16:creationId xmlns:a16="http://schemas.microsoft.com/office/drawing/2014/main" id="{92429ADD-6DBA-C480-741D-BEB3DC20B192}"/>
              </a:ext>
            </a:extLst>
          </p:cNvPr>
          <p:cNvSpPr txBox="1"/>
          <p:nvPr/>
        </p:nvSpPr>
        <p:spPr>
          <a:xfrm>
            <a:off x="7292012" y="1421822"/>
            <a:ext cx="2519589" cy="2568109"/>
          </a:xfrm>
          <a:prstGeom prst="rect">
            <a:avLst/>
          </a:prstGeom>
          <a:noFill/>
          <a:ln w="57150">
            <a:solidFill>
              <a:schemeClr val="tx1"/>
            </a:solidFill>
          </a:ln>
        </p:spPr>
        <p:txBody>
          <a:bodyPr wrap="square" rtlCol="0">
            <a:noAutofit/>
          </a:bodyPr>
          <a:lstStyle/>
          <a:p>
            <a:endParaRPr lang="en-US" sz="2400" dirty="0"/>
          </a:p>
        </p:txBody>
      </p:sp>
      <p:grpSp>
        <p:nvGrpSpPr>
          <p:cNvPr id="8" name="Group 7">
            <a:extLst>
              <a:ext uri="{FF2B5EF4-FFF2-40B4-BE49-F238E27FC236}">
                <a16:creationId xmlns:a16="http://schemas.microsoft.com/office/drawing/2014/main" id="{16ECA027-7305-5E5F-3BF3-7A16FBA5B1F1}"/>
              </a:ext>
            </a:extLst>
          </p:cNvPr>
          <p:cNvGrpSpPr/>
          <p:nvPr/>
        </p:nvGrpSpPr>
        <p:grpSpPr>
          <a:xfrm>
            <a:off x="7444292" y="3674062"/>
            <a:ext cx="1813397" cy="338554"/>
            <a:chOff x="6270272" y="3632053"/>
            <a:chExt cx="1526338" cy="284961"/>
          </a:xfrm>
        </p:grpSpPr>
        <p:sp>
          <p:nvSpPr>
            <p:cNvPr id="9" name="Rectangle 8">
              <a:extLst>
                <a:ext uri="{FF2B5EF4-FFF2-40B4-BE49-F238E27FC236}">
                  <a16:creationId xmlns:a16="http://schemas.microsoft.com/office/drawing/2014/main" id="{C04A4925-D2C8-6763-4778-249972E0DD38}"/>
                </a:ext>
              </a:extLst>
            </p:cNvPr>
            <p:cNvSpPr/>
            <p:nvPr/>
          </p:nvSpPr>
          <p:spPr>
            <a:xfrm>
              <a:off x="6785690" y="3714341"/>
              <a:ext cx="1010920" cy="115415"/>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E53ED354-0C06-3886-DE5B-C98D4CA69FFC}"/>
                </a:ext>
              </a:extLst>
            </p:cNvPr>
            <p:cNvSpPr txBox="1"/>
            <p:nvPr/>
          </p:nvSpPr>
          <p:spPr>
            <a:xfrm>
              <a:off x="6270272" y="3632053"/>
              <a:ext cx="751350" cy="284961"/>
            </a:xfrm>
            <a:prstGeom prst="rect">
              <a:avLst/>
            </a:prstGeom>
            <a:noFill/>
          </p:spPr>
          <p:txBody>
            <a:bodyPr wrap="square" rtlCol="0">
              <a:spAutoFit/>
            </a:bodyPr>
            <a:lstStyle/>
            <a:p>
              <a:r>
                <a:rPr lang="en-US" sz="1600" dirty="0"/>
                <a:t>input</a:t>
              </a:r>
            </a:p>
          </p:txBody>
        </p:sp>
      </p:grpSp>
      <p:grpSp>
        <p:nvGrpSpPr>
          <p:cNvPr id="11" name="Group 10">
            <a:extLst>
              <a:ext uri="{FF2B5EF4-FFF2-40B4-BE49-F238E27FC236}">
                <a16:creationId xmlns:a16="http://schemas.microsoft.com/office/drawing/2014/main" id="{9FA9C831-0C41-0C97-35A5-8DA912ABE10E}"/>
              </a:ext>
            </a:extLst>
          </p:cNvPr>
          <p:cNvGrpSpPr/>
          <p:nvPr/>
        </p:nvGrpSpPr>
        <p:grpSpPr>
          <a:xfrm>
            <a:off x="7382094" y="2343187"/>
            <a:ext cx="1252230" cy="1346345"/>
            <a:chOff x="6304222" y="2598435"/>
            <a:chExt cx="1054003" cy="1133220"/>
          </a:xfrm>
        </p:grpSpPr>
        <p:sp>
          <p:nvSpPr>
            <p:cNvPr id="12" name="Right Arrow 11">
              <a:extLst>
                <a:ext uri="{FF2B5EF4-FFF2-40B4-BE49-F238E27FC236}">
                  <a16:creationId xmlns:a16="http://schemas.microsoft.com/office/drawing/2014/main" id="{6B841133-136C-1292-65E9-66D42D0A3525}"/>
                </a:ext>
              </a:extLst>
            </p:cNvPr>
            <p:cNvSpPr/>
            <p:nvPr/>
          </p:nvSpPr>
          <p:spPr>
            <a:xfrm rot="13713679">
              <a:off x="6935265" y="3567899"/>
              <a:ext cx="173348" cy="1541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3" name="Group 12">
              <a:extLst>
                <a:ext uri="{FF2B5EF4-FFF2-40B4-BE49-F238E27FC236}">
                  <a16:creationId xmlns:a16="http://schemas.microsoft.com/office/drawing/2014/main" id="{7FE6EEF3-5697-6D1D-BE4E-F5F3FF13424E}"/>
                </a:ext>
              </a:extLst>
            </p:cNvPr>
            <p:cNvGrpSpPr/>
            <p:nvPr/>
          </p:nvGrpSpPr>
          <p:grpSpPr>
            <a:xfrm>
              <a:off x="6304222" y="2598435"/>
              <a:ext cx="1054003" cy="865516"/>
              <a:chOff x="6304222" y="2598435"/>
              <a:chExt cx="1054003" cy="865516"/>
            </a:xfrm>
          </p:grpSpPr>
          <p:sp>
            <p:nvSpPr>
              <p:cNvPr id="14" name="Rectangle 13">
                <a:extLst>
                  <a:ext uri="{FF2B5EF4-FFF2-40B4-BE49-F238E27FC236}">
                    <a16:creationId xmlns:a16="http://schemas.microsoft.com/office/drawing/2014/main" id="{5DD4ABFE-017D-47C7-38D7-18A014E117D3}"/>
                  </a:ext>
                </a:extLst>
              </p:cNvPr>
              <p:cNvSpPr/>
              <p:nvPr/>
            </p:nvSpPr>
            <p:spPr>
              <a:xfrm>
                <a:off x="6356574" y="2598435"/>
                <a:ext cx="949300" cy="865516"/>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746C87B8-9C23-A408-2A82-1C1845997246}"/>
                  </a:ext>
                </a:extLst>
              </p:cNvPr>
              <p:cNvSpPr txBox="1"/>
              <p:nvPr/>
            </p:nvSpPr>
            <p:spPr>
              <a:xfrm>
                <a:off x="6304222" y="2663544"/>
                <a:ext cx="1054003" cy="699451"/>
              </a:xfrm>
              <a:prstGeom prst="rect">
                <a:avLst/>
              </a:prstGeom>
              <a:noFill/>
            </p:spPr>
            <p:txBody>
              <a:bodyPr wrap="square" rtlCol="0">
                <a:spAutoFit/>
              </a:bodyPr>
              <a:lstStyle/>
              <a:p>
                <a:pPr algn="ctr"/>
                <a:r>
                  <a:rPr lang="en-US" sz="1600" dirty="0"/>
                  <a:t>Pretrained Weight Layer</a:t>
                </a:r>
              </a:p>
            </p:txBody>
          </p:sp>
          <p:pic>
            <p:nvPicPr>
              <p:cNvPr id="20" name="Graphic 19" descr="Lock with solid fill">
                <a:extLst>
                  <a:ext uri="{FF2B5EF4-FFF2-40B4-BE49-F238E27FC236}">
                    <a16:creationId xmlns:a16="http://schemas.microsoft.com/office/drawing/2014/main" id="{539D00B2-A72B-E46D-E84E-753B310B89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34015" y="3287122"/>
                <a:ext cx="171859" cy="171859"/>
              </a:xfrm>
              <a:prstGeom prst="rect">
                <a:avLst/>
              </a:prstGeom>
            </p:spPr>
          </p:pic>
        </p:grpSp>
      </p:grpSp>
      <p:sp>
        <p:nvSpPr>
          <p:cNvPr id="22" name="Right Arrow 21">
            <a:extLst>
              <a:ext uri="{FF2B5EF4-FFF2-40B4-BE49-F238E27FC236}">
                <a16:creationId xmlns:a16="http://schemas.microsoft.com/office/drawing/2014/main" id="{FE2762E2-C5E2-CBCD-1614-28CB7ECF05C4}"/>
              </a:ext>
            </a:extLst>
          </p:cNvPr>
          <p:cNvSpPr/>
          <p:nvPr/>
        </p:nvSpPr>
        <p:spPr>
          <a:xfrm rot="18855124">
            <a:off x="9020089" y="3496253"/>
            <a:ext cx="205950" cy="1831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3" name="Group 22">
            <a:extLst>
              <a:ext uri="{FF2B5EF4-FFF2-40B4-BE49-F238E27FC236}">
                <a16:creationId xmlns:a16="http://schemas.microsoft.com/office/drawing/2014/main" id="{1C39D050-9095-F182-1B0F-5EBFF2DC6106}"/>
              </a:ext>
            </a:extLst>
          </p:cNvPr>
          <p:cNvGrpSpPr/>
          <p:nvPr/>
        </p:nvGrpSpPr>
        <p:grpSpPr>
          <a:xfrm>
            <a:off x="8807794" y="2341613"/>
            <a:ext cx="765735" cy="1031439"/>
            <a:chOff x="7504235" y="2597110"/>
            <a:chExt cx="644520" cy="868163"/>
          </a:xfrm>
        </p:grpSpPr>
        <p:sp>
          <p:nvSpPr>
            <p:cNvPr id="24" name="Trapezoid 23">
              <a:extLst>
                <a:ext uri="{FF2B5EF4-FFF2-40B4-BE49-F238E27FC236}">
                  <a16:creationId xmlns:a16="http://schemas.microsoft.com/office/drawing/2014/main" id="{4BB4B5AC-CB5B-9BA7-60BE-F009BEF7EC59}"/>
                </a:ext>
              </a:extLst>
            </p:cNvPr>
            <p:cNvSpPr/>
            <p:nvPr/>
          </p:nvSpPr>
          <p:spPr>
            <a:xfrm>
              <a:off x="7504235" y="3143659"/>
              <a:ext cx="644520" cy="321614"/>
            </a:xfrm>
            <a:prstGeom prst="trapezoid">
              <a:avLst>
                <a:gd name="adj" fmla="val 52427"/>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Trapezoid 24">
              <a:extLst>
                <a:ext uri="{FF2B5EF4-FFF2-40B4-BE49-F238E27FC236}">
                  <a16:creationId xmlns:a16="http://schemas.microsoft.com/office/drawing/2014/main" id="{0318613B-C222-2B3D-0791-24F81BCB9BC1}"/>
                </a:ext>
              </a:extLst>
            </p:cNvPr>
            <p:cNvSpPr/>
            <p:nvPr/>
          </p:nvSpPr>
          <p:spPr>
            <a:xfrm rot="10800000">
              <a:off x="7504235" y="2597110"/>
              <a:ext cx="644520" cy="321613"/>
            </a:xfrm>
            <a:prstGeom prst="trapezoid">
              <a:avLst>
                <a:gd name="adj" fmla="val 52427"/>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6" name="Graphic 25" descr="Fire with solid fill">
              <a:extLst>
                <a:ext uri="{FF2B5EF4-FFF2-40B4-BE49-F238E27FC236}">
                  <a16:creationId xmlns:a16="http://schemas.microsoft.com/office/drawing/2014/main" id="{0F550635-2451-2D87-27EE-4C5CAE81B3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87724" y="2808775"/>
              <a:ext cx="102148" cy="102148"/>
            </a:xfrm>
            <a:prstGeom prst="rect">
              <a:avLst/>
            </a:prstGeom>
          </p:spPr>
        </p:pic>
        <p:pic>
          <p:nvPicPr>
            <p:cNvPr id="27" name="Graphic 26" descr="Fire with solid fill">
              <a:extLst>
                <a:ext uri="{FF2B5EF4-FFF2-40B4-BE49-F238E27FC236}">
                  <a16:creationId xmlns:a16="http://schemas.microsoft.com/office/drawing/2014/main" id="{9CA699B8-BBA3-8AF9-6C6D-87F9EC43DE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87724" y="3171834"/>
              <a:ext cx="102148" cy="102148"/>
            </a:xfrm>
            <a:prstGeom prst="rect">
              <a:avLst/>
            </a:prstGeom>
          </p:spPr>
        </p:pic>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5EA372D-DCED-EDBA-70D1-5974C70A799A}"/>
                  </a:ext>
                </a:extLst>
              </p:cNvPr>
              <p:cNvSpPr txBox="1"/>
              <p:nvPr/>
            </p:nvSpPr>
            <p:spPr>
              <a:xfrm>
                <a:off x="8676572" y="1722632"/>
                <a:ext cx="5698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𝜶</m:t>
                      </m:r>
                      <m:r>
                        <a:rPr lang="en-US" b="1" i="1" smtClean="0">
                          <a:latin typeface="Cambria Math" panose="02040503050406030204" pitchFamily="18" charset="0"/>
                        </a:rPr>
                        <m:t>∗</m:t>
                      </m:r>
                    </m:oMath>
                  </m:oMathPara>
                </a14:m>
                <a:endParaRPr lang="en-US" b="1" dirty="0"/>
              </a:p>
            </p:txBody>
          </p:sp>
        </mc:Choice>
        <mc:Fallback xmlns="">
          <p:sp>
            <p:nvSpPr>
              <p:cNvPr id="66" name="TextBox 65">
                <a:extLst>
                  <a:ext uri="{FF2B5EF4-FFF2-40B4-BE49-F238E27FC236}">
                    <a16:creationId xmlns:a16="http://schemas.microsoft.com/office/drawing/2014/main" id="{35EA372D-DCED-EDBA-70D1-5974C70A799A}"/>
                  </a:ext>
                </a:extLst>
              </p:cNvPr>
              <p:cNvSpPr txBox="1">
                <a:spLocks noRot="1" noChangeAspect="1" noMove="1" noResize="1" noEditPoints="1" noAdjustHandles="1" noChangeArrowheads="1" noChangeShapeType="1" noTextEdit="1"/>
              </p:cNvSpPr>
              <p:nvPr/>
            </p:nvSpPr>
            <p:spPr>
              <a:xfrm>
                <a:off x="8676572" y="1722632"/>
                <a:ext cx="569872" cy="369332"/>
              </a:xfrm>
              <a:prstGeom prst="rect">
                <a:avLst/>
              </a:prstGeom>
              <a:blipFill>
                <a:blip r:embed="rId13"/>
                <a:stretch>
                  <a:fillRect/>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0CD07BA2-6DEB-6A73-8D52-306AC4B238A8}"/>
              </a:ext>
            </a:extLst>
          </p:cNvPr>
          <p:cNvGrpSpPr/>
          <p:nvPr/>
        </p:nvGrpSpPr>
        <p:grpSpPr>
          <a:xfrm>
            <a:off x="4612467" y="6268993"/>
            <a:ext cx="3549174" cy="589007"/>
            <a:chOff x="4612467" y="6200033"/>
            <a:chExt cx="3549174" cy="589007"/>
          </a:xfrm>
        </p:grpSpPr>
        <p:sp>
          <p:nvSpPr>
            <p:cNvPr id="5" name="Title 1">
              <a:extLst>
                <a:ext uri="{FF2B5EF4-FFF2-40B4-BE49-F238E27FC236}">
                  <a16:creationId xmlns:a16="http://schemas.microsoft.com/office/drawing/2014/main" id="{AFD44DF9-B3BD-9263-D26F-0B32D6F7DC0D}"/>
                </a:ext>
              </a:extLst>
            </p:cNvPr>
            <p:cNvSpPr txBox="1">
              <a:spLocks/>
            </p:cNvSpPr>
            <p:nvPr/>
          </p:nvSpPr>
          <p:spPr>
            <a:xfrm>
              <a:off x="4612467" y="6200033"/>
              <a:ext cx="3549174" cy="589007"/>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2100" dirty="0"/>
                <a:t>Identity and Pose changes</a:t>
              </a:r>
            </a:p>
          </p:txBody>
        </p:sp>
        <p:pic>
          <p:nvPicPr>
            <p:cNvPr id="7" name="Picture 6">
              <a:extLst>
                <a:ext uri="{FF2B5EF4-FFF2-40B4-BE49-F238E27FC236}">
                  <a16:creationId xmlns:a16="http://schemas.microsoft.com/office/drawing/2014/main" id="{FE7CF7F9-DDDB-548B-869F-138083BCA2F4}"/>
                </a:ext>
              </a:extLst>
            </p:cNvPr>
            <p:cNvPicPr>
              <a:picLocks noChangeAspect="1"/>
            </p:cNvPicPr>
            <p:nvPr/>
          </p:nvPicPr>
          <p:blipFill rotWithShape="1">
            <a:blip r:embed="rId14"/>
            <a:srcRect l="54001" t="24641" r="15383" b="23942"/>
            <a:stretch/>
          </p:blipFill>
          <p:spPr>
            <a:xfrm>
              <a:off x="4612467" y="6285643"/>
              <a:ext cx="414603" cy="417785"/>
            </a:xfrm>
            <a:prstGeom prst="rect">
              <a:avLst/>
            </a:prstGeom>
          </p:spPr>
        </p:pic>
      </p:grpSp>
      <p:sp>
        <p:nvSpPr>
          <p:cNvPr id="44" name="TextBox 43">
            <a:extLst>
              <a:ext uri="{FF2B5EF4-FFF2-40B4-BE49-F238E27FC236}">
                <a16:creationId xmlns:a16="http://schemas.microsoft.com/office/drawing/2014/main" id="{DC1BB5A1-E60E-0C7F-164D-609AF4F9D77E}"/>
              </a:ext>
            </a:extLst>
          </p:cNvPr>
          <p:cNvSpPr txBox="1"/>
          <p:nvPr/>
        </p:nvSpPr>
        <p:spPr>
          <a:xfrm>
            <a:off x="9580774" y="6506523"/>
            <a:ext cx="3009260" cy="338554"/>
          </a:xfrm>
          <a:prstGeom prst="rect">
            <a:avLst/>
          </a:prstGeom>
          <a:noFill/>
        </p:spPr>
        <p:txBody>
          <a:bodyPr wrap="square" rtlCol="0">
            <a:spAutoFit/>
          </a:bodyPr>
          <a:lstStyle/>
          <a:p>
            <a:r>
              <a:rPr lang="en-US" sz="1600" dirty="0">
                <a:solidFill>
                  <a:sysClr val="windowText" lastClr="000000"/>
                </a:solidFill>
                <a:latin typeface="Helvetica Light" panose="020B0403020202020204" pitchFamily="34" charset="0"/>
              </a:rPr>
              <a:t>icon credits: </a:t>
            </a:r>
            <a:r>
              <a:rPr lang="en-US" sz="1600" dirty="0" err="1">
                <a:solidFill>
                  <a:sysClr val="windowText" lastClr="000000"/>
                </a:solidFill>
                <a:latin typeface="Helvetica Light" panose="020B0403020202020204" pitchFamily="34" charset="0"/>
              </a:rPr>
              <a:t>vecteezy.com</a:t>
            </a:r>
            <a:endParaRPr lang="en-US" sz="1600" dirty="0">
              <a:solidFill>
                <a:sysClr val="windowText" lastClr="000000"/>
              </a:solidFill>
              <a:latin typeface="Helvetica Light" panose="020B0403020202020204" pitchFamily="34" charset="0"/>
            </a:endParaRPr>
          </a:p>
        </p:txBody>
      </p:sp>
      <p:sp>
        <p:nvSpPr>
          <p:cNvPr id="3" name="Slide Number Placeholder 2">
            <a:extLst>
              <a:ext uri="{FF2B5EF4-FFF2-40B4-BE49-F238E27FC236}">
                <a16:creationId xmlns:a16="http://schemas.microsoft.com/office/drawing/2014/main" id="{93A397ED-C753-B016-1712-227534F4F660}"/>
              </a:ext>
            </a:extLst>
          </p:cNvPr>
          <p:cNvSpPr>
            <a:spLocks noGrp="1"/>
          </p:cNvSpPr>
          <p:nvPr>
            <p:ph type="sldNum" sz="quarter" idx="12"/>
          </p:nvPr>
        </p:nvSpPr>
        <p:spPr/>
        <p:txBody>
          <a:bodyPr/>
          <a:lstStyle/>
          <a:p>
            <a:fld id="{3264C1AE-DE44-4966-837A-438CCB5D2F67}" type="slidenum">
              <a:rPr lang="en-US" smtClean="0"/>
              <a:t>16</a:t>
            </a:fld>
            <a:endParaRPr lang="en-US"/>
          </a:p>
        </p:txBody>
      </p:sp>
      <p:grpSp>
        <p:nvGrpSpPr>
          <p:cNvPr id="59" name="Group 58">
            <a:extLst>
              <a:ext uri="{FF2B5EF4-FFF2-40B4-BE49-F238E27FC236}">
                <a16:creationId xmlns:a16="http://schemas.microsoft.com/office/drawing/2014/main" id="{BEDEED02-2DF6-27F9-C637-89C67C9224BE}"/>
              </a:ext>
            </a:extLst>
          </p:cNvPr>
          <p:cNvGrpSpPr/>
          <p:nvPr/>
        </p:nvGrpSpPr>
        <p:grpSpPr>
          <a:xfrm>
            <a:off x="7268984" y="1402728"/>
            <a:ext cx="2051894" cy="697119"/>
            <a:chOff x="7268984" y="1402728"/>
            <a:chExt cx="2051894" cy="697119"/>
          </a:xfrm>
        </p:grpSpPr>
        <p:grpSp>
          <p:nvGrpSpPr>
            <p:cNvPr id="45" name="Group 44">
              <a:extLst>
                <a:ext uri="{FF2B5EF4-FFF2-40B4-BE49-F238E27FC236}">
                  <a16:creationId xmlns:a16="http://schemas.microsoft.com/office/drawing/2014/main" id="{5FFEF4B4-26F4-FBFF-C27D-A26744CB6A48}"/>
                </a:ext>
              </a:extLst>
            </p:cNvPr>
            <p:cNvGrpSpPr/>
            <p:nvPr/>
          </p:nvGrpSpPr>
          <p:grpSpPr>
            <a:xfrm>
              <a:off x="7268984" y="1402728"/>
              <a:ext cx="2051894" cy="625545"/>
              <a:chOff x="6198522" y="1761808"/>
              <a:chExt cx="1727081" cy="526523"/>
            </a:xfrm>
          </p:grpSpPr>
          <p:grpSp>
            <p:nvGrpSpPr>
              <p:cNvPr id="46" name="Group 45">
                <a:extLst>
                  <a:ext uri="{FF2B5EF4-FFF2-40B4-BE49-F238E27FC236}">
                    <a16:creationId xmlns:a16="http://schemas.microsoft.com/office/drawing/2014/main" id="{65326080-7C2D-CCD7-C6D4-BA0829A4DAAB}"/>
                  </a:ext>
                </a:extLst>
              </p:cNvPr>
              <p:cNvGrpSpPr/>
              <p:nvPr/>
            </p:nvGrpSpPr>
            <p:grpSpPr>
              <a:xfrm>
                <a:off x="6198522" y="1761808"/>
                <a:ext cx="1673894" cy="284961"/>
                <a:chOff x="6109840" y="1915180"/>
                <a:chExt cx="1673894" cy="284961"/>
              </a:xfrm>
            </p:grpSpPr>
            <p:sp>
              <p:nvSpPr>
                <p:cNvPr id="50" name="Rectangle 49">
                  <a:extLst>
                    <a:ext uri="{FF2B5EF4-FFF2-40B4-BE49-F238E27FC236}">
                      <a16:creationId xmlns:a16="http://schemas.microsoft.com/office/drawing/2014/main" id="{EB2BECBB-874E-82C2-E96F-03DE08A76327}"/>
                    </a:ext>
                  </a:extLst>
                </p:cNvPr>
                <p:cNvSpPr/>
                <p:nvPr/>
              </p:nvSpPr>
              <p:spPr>
                <a:xfrm>
                  <a:off x="6772814" y="2007546"/>
                  <a:ext cx="1010920" cy="115415"/>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1" name="TextBox 50">
                  <a:extLst>
                    <a:ext uri="{FF2B5EF4-FFF2-40B4-BE49-F238E27FC236}">
                      <a16:creationId xmlns:a16="http://schemas.microsoft.com/office/drawing/2014/main" id="{FAECCFF1-EBAE-53BE-9AE8-B2E234585DA2}"/>
                    </a:ext>
                  </a:extLst>
                </p:cNvPr>
                <p:cNvSpPr txBox="1"/>
                <p:nvPr/>
              </p:nvSpPr>
              <p:spPr>
                <a:xfrm>
                  <a:off x="6109840" y="1915180"/>
                  <a:ext cx="751350" cy="284961"/>
                </a:xfrm>
                <a:prstGeom prst="rect">
                  <a:avLst/>
                </a:prstGeom>
                <a:noFill/>
              </p:spPr>
              <p:txBody>
                <a:bodyPr wrap="square" rtlCol="0">
                  <a:spAutoFit/>
                </a:bodyPr>
                <a:lstStyle/>
                <a:p>
                  <a:r>
                    <a:rPr lang="en-US" sz="1600" dirty="0"/>
                    <a:t>output</a:t>
                  </a:r>
                </a:p>
              </p:txBody>
            </p:sp>
          </p:grpSp>
          <p:sp>
            <p:nvSpPr>
              <p:cNvPr id="47" name="Right Arrow 46">
                <a:extLst>
                  <a:ext uri="{FF2B5EF4-FFF2-40B4-BE49-F238E27FC236}">
                    <a16:creationId xmlns:a16="http://schemas.microsoft.com/office/drawing/2014/main" id="{CD2084CC-E1BC-50B1-4D90-B3645444965A}"/>
                  </a:ext>
                </a:extLst>
              </p:cNvPr>
              <p:cNvSpPr/>
              <p:nvPr/>
            </p:nvSpPr>
            <p:spPr>
              <a:xfrm rot="18556426">
                <a:off x="6810231" y="2124575"/>
                <a:ext cx="173348" cy="1541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8" name="Right Arrow 47">
                <a:extLst>
                  <a:ext uri="{FF2B5EF4-FFF2-40B4-BE49-F238E27FC236}">
                    <a16:creationId xmlns:a16="http://schemas.microsoft.com/office/drawing/2014/main" id="{75549B73-C3D3-C76A-F4A6-14549A45D423}"/>
                  </a:ext>
                </a:extLst>
              </p:cNvPr>
              <p:cNvSpPr/>
              <p:nvPr/>
            </p:nvSpPr>
            <p:spPr>
              <a:xfrm rot="14194580">
                <a:off x="7761848" y="2102636"/>
                <a:ext cx="173348" cy="1541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2" name="Plus 1">
              <a:extLst>
                <a:ext uri="{FF2B5EF4-FFF2-40B4-BE49-F238E27FC236}">
                  <a16:creationId xmlns:a16="http://schemas.microsoft.com/office/drawing/2014/main" id="{41CF49B5-70E1-E076-9F81-C21B70E919FF}"/>
                </a:ext>
              </a:extLst>
            </p:cNvPr>
            <p:cNvSpPr/>
            <p:nvPr/>
          </p:nvSpPr>
          <p:spPr>
            <a:xfrm>
              <a:off x="8367947" y="1751703"/>
              <a:ext cx="346423" cy="34814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15FBDEE-56A8-55E1-7B37-917299BB1630}"/>
                  </a:ext>
                </a:extLst>
              </p:cNvPr>
              <p:cNvSpPr txBox="1"/>
              <p:nvPr/>
            </p:nvSpPr>
            <p:spPr>
              <a:xfrm>
                <a:off x="3058934" y="5788578"/>
                <a:ext cx="164472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𝛼</m:t>
                      </m:r>
                      <m:r>
                        <a:rPr lang="en-US" sz="2800" b="0" i="1" smtClean="0">
                          <a:latin typeface="Cambria Math" panose="02040503050406030204" pitchFamily="18" charset="0"/>
                        </a:rPr>
                        <m:t>=</m:t>
                      </m:r>
                    </m:oMath>
                  </m:oMathPara>
                </a14:m>
                <a:endParaRPr lang="en-US" sz="2800" dirty="0"/>
              </a:p>
            </p:txBody>
          </p:sp>
        </mc:Choice>
        <mc:Fallback xmlns="">
          <p:sp>
            <p:nvSpPr>
              <p:cNvPr id="28" name="TextBox 27">
                <a:extLst>
                  <a:ext uri="{FF2B5EF4-FFF2-40B4-BE49-F238E27FC236}">
                    <a16:creationId xmlns:a16="http://schemas.microsoft.com/office/drawing/2014/main" id="{D15FBDEE-56A8-55E1-7B37-917299BB1630}"/>
                  </a:ext>
                </a:extLst>
              </p:cNvPr>
              <p:cNvSpPr txBox="1">
                <a:spLocks noRot="1" noChangeAspect="1" noMove="1" noResize="1" noEditPoints="1" noAdjustHandles="1" noChangeArrowheads="1" noChangeShapeType="1" noTextEdit="1"/>
              </p:cNvSpPr>
              <p:nvPr/>
            </p:nvSpPr>
            <p:spPr>
              <a:xfrm>
                <a:off x="3058934" y="5788578"/>
                <a:ext cx="1644720" cy="523220"/>
              </a:xfrm>
              <a:prstGeom prst="rect">
                <a:avLst/>
              </a:prstGeom>
              <a:blipFill>
                <a:blip r:embed="rId15"/>
                <a:stretch>
                  <a:fillRect/>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E4CC4761-FAEF-ADE7-D305-5FB8894D2FC4}"/>
              </a:ext>
            </a:extLst>
          </p:cNvPr>
          <p:cNvSpPr txBox="1"/>
          <p:nvPr/>
        </p:nvSpPr>
        <p:spPr>
          <a:xfrm>
            <a:off x="4491930" y="5854753"/>
            <a:ext cx="423447" cy="400110"/>
          </a:xfrm>
          <a:prstGeom prst="rect">
            <a:avLst/>
          </a:prstGeom>
          <a:noFill/>
        </p:spPr>
        <p:txBody>
          <a:bodyPr wrap="square" rtlCol="0">
            <a:spAutoFit/>
          </a:bodyPr>
          <a:lstStyle/>
          <a:p>
            <a:pPr algn="ctr"/>
            <a:r>
              <a:rPr lang="en-US" sz="2000" dirty="0"/>
              <a:t>0</a:t>
            </a:r>
          </a:p>
        </p:txBody>
      </p:sp>
      <p:grpSp>
        <p:nvGrpSpPr>
          <p:cNvPr id="60" name="Group 59">
            <a:extLst>
              <a:ext uri="{FF2B5EF4-FFF2-40B4-BE49-F238E27FC236}">
                <a16:creationId xmlns:a16="http://schemas.microsoft.com/office/drawing/2014/main" id="{43B131F5-B75A-E65A-9E0C-D3CA815AFCC4}"/>
              </a:ext>
            </a:extLst>
          </p:cNvPr>
          <p:cNvGrpSpPr/>
          <p:nvPr/>
        </p:nvGrpSpPr>
        <p:grpSpPr>
          <a:xfrm>
            <a:off x="5412738" y="4155888"/>
            <a:ext cx="5672666" cy="2094355"/>
            <a:chOff x="5412738" y="4155888"/>
            <a:chExt cx="5672666" cy="2094355"/>
          </a:xfrm>
        </p:grpSpPr>
        <p:pic>
          <p:nvPicPr>
            <p:cNvPr id="16" name="Picture 15">
              <a:extLst>
                <a:ext uri="{FF2B5EF4-FFF2-40B4-BE49-F238E27FC236}">
                  <a16:creationId xmlns:a16="http://schemas.microsoft.com/office/drawing/2014/main" id="{45C6A69C-E6FB-070F-E51A-A512ABE022AB}"/>
                </a:ext>
              </a:extLst>
            </p:cNvPr>
            <p:cNvPicPr>
              <a:picLocks noChangeAspect="1"/>
            </p:cNvPicPr>
            <p:nvPr/>
          </p:nvPicPr>
          <p:blipFill>
            <a:blip r:embed="rId16"/>
            <a:srcRect/>
            <a:stretch/>
          </p:blipFill>
          <p:spPr>
            <a:xfrm>
              <a:off x="6830904" y="4155888"/>
              <a:ext cx="1418167" cy="1418505"/>
            </a:xfrm>
            <a:prstGeom prst="rect">
              <a:avLst/>
            </a:prstGeom>
            <a:ln w="28575">
              <a:solidFill>
                <a:schemeClr val="tx1"/>
              </a:solidFill>
            </a:ln>
          </p:spPr>
        </p:pic>
        <p:pic>
          <p:nvPicPr>
            <p:cNvPr id="17" name="Picture 16">
              <a:extLst>
                <a:ext uri="{FF2B5EF4-FFF2-40B4-BE49-F238E27FC236}">
                  <a16:creationId xmlns:a16="http://schemas.microsoft.com/office/drawing/2014/main" id="{E62C3684-B417-B021-2A5B-D76E0BCDD4F1}"/>
                </a:ext>
              </a:extLst>
            </p:cNvPr>
            <p:cNvPicPr>
              <a:picLocks noChangeAspect="1"/>
            </p:cNvPicPr>
            <p:nvPr/>
          </p:nvPicPr>
          <p:blipFill>
            <a:blip r:embed="rId17"/>
            <a:srcRect/>
            <a:stretch/>
          </p:blipFill>
          <p:spPr>
            <a:xfrm>
              <a:off x="8249071" y="4155888"/>
              <a:ext cx="1418167" cy="1418505"/>
            </a:xfrm>
            <a:prstGeom prst="rect">
              <a:avLst/>
            </a:prstGeom>
            <a:ln w="28575">
              <a:solidFill>
                <a:schemeClr val="tx1"/>
              </a:solidFill>
            </a:ln>
          </p:spPr>
        </p:pic>
        <p:pic>
          <p:nvPicPr>
            <p:cNvPr id="18" name="Picture 17">
              <a:extLst>
                <a:ext uri="{FF2B5EF4-FFF2-40B4-BE49-F238E27FC236}">
                  <a16:creationId xmlns:a16="http://schemas.microsoft.com/office/drawing/2014/main" id="{4A6669A2-2904-9FCF-A89C-024FAED6BDB8}"/>
                </a:ext>
              </a:extLst>
            </p:cNvPr>
            <p:cNvPicPr>
              <a:picLocks noChangeAspect="1"/>
            </p:cNvPicPr>
            <p:nvPr/>
          </p:nvPicPr>
          <p:blipFill>
            <a:blip r:embed="rId18"/>
            <a:srcRect/>
            <a:stretch/>
          </p:blipFill>
          <p:spPr>
            <a:xfrm>
              <a:off x="9667237" y="4155888"/>
              <a:ext cx="1418167" cy="1418505"/>
            </a:xfrm>
            <a:prstGeom prst="rect">
              <a:avLst/>
            </a:prstGeom>
            <a:ln w="28575">
              <a:solidFill>
                <a:schemeClr val="tx1"/>
              </a:solidFill>
            </a:ln>
          </p:spPr>
        </p:pic>
        <p:pic>
          <p:nvPicPr>
            <p:cNvPr id="29" name="Picture 28">
              <a:extLst>
                <a:ext uri="{FF2B5EF4-FFF2-40B4-BE49-F238E27FC236}">
                  <a16:creationId xmlns:a16="http://schemas.microsoft.com/office/drawing/2014/main" id="{5FCEF4F9-5900-6EF3-1159-D0725CBB8F5C}"/>
                </a:ext>
              </a:extLst>
            </p:cNvPr>
            <p:cNvPicPr>
              <a:picLocks noChangeAspect="1"/>
            </p:cNvPicPr>
            <p:nvPr/>
          </p:nvPicPr>
          <p:blipFill>
            <a:blip r:embed="rId19"/>
            <a:srcRect/>
            <a:stretch/>
          </p:blipFill>
          <p:spPr>
            <a:xfrm>
              <a:off x="5412738" y="4155888"/>
              <a:ext cx="1418167" cy="1418505"/>
            </a:xfrm>
            <a:prstGeom prst="rect">
              <a:avLst/>
            </a:prstGeom>
            <a:ln w="28575">
              <a:solidFill>
                <a:schemeClr val="tx1"/>
              </a:solidFill>
            </a:ln>
          </p:spPr>
        </p:pic>
        <p:sp>
          <p:nvSpPr>
            <p:cNvPr id="58" name="TextBox 57">
              <a:extLst>
                <a:ext uri="{FF2B5EF4-FFF2-40B4-BE49-F238E27FC236}">
                  <a16:creationId xmlns:a16="http://schemas.microsoft.com/office/drawing/2014/main" id="{ABC517F3-EBE6-62A8-65B3-70FB0632EBEC}"/>
                </a:ext>
              </a:extLst>
            </p:cNvPr>
            <p:cNvSpPr txBox="1"/>
            <p:nvPr/>
          </p:nvSpPr>
          <p:spPr>
            <a:xfrm>
              <a:off x="10080122" y="5850133"/>
              <a:ext cx="592395" cy="400110"/>
            </a:xfrm>
            <a:prstGeom prst="rect">
              <a:avLst/>
            </a:prstGeom>
            <a:noFill/>
          </p:spPr>
          <p:txBody>
            <a:bodyPr wrap="square" rtlCol="0">
              <a:spAutoFit/>
            </a:bodyPr>
            <a:lstStyle/>
            <a:p>
              <a:pPr algn="ctr"/>
              <a:r>
                <a:rPr lang="en-US" sz="2000" dirty="0"/>
                <a:t>1</a:t>
              </a:r>
            </a:p>
          </p:txBody>
        </p:sp>
      </p:grpSp>
      <p:cxnSp>
        <p:nvCxnSpPr>
          <p:cNvPr id="30" name="Straight Arrow Connector 29">
            <a:extLst>
              <a:ext uri="{FF2B5EF4-FFF2-40B4-BE49-F238E27FC236}">
                <a16:creationId xmlns:a16="http://schemas.microsoft.com/office/drawing/2014/main" id="{B01C704C-09A2-62DD-B94A-4AF5B9427798}"/>
              </a:ext>
            </a:extLst>
          </p:cNvPr>
          <p:cNvCxnSpPr>
            <a:stCxn id="54" idx="3"/>
            <a:endCxn id="58" idx="1"/>
          </p:cNvCxnSpPr>
          <p:nvPr/>
        </p:nvCxnSpPr>
        <p:spPr>
          <a:xfrm flipV="1">
            <a:off x="4915377" y="6050188"/>
            <a:ext cx="5164745" cy="462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42" name="Audio 41">
            <a:extLst>
              <a:ext uri="{FF2B5EF4-FFF2-40B4-BE49-F238E27FC236}">
                <a16:creationId xmlns:a16="http://schemas.microsoft.com/office/drawing/2014/main" id="{C75CB6E2-7C4A-4071-892C-4BB1A5E66ADE}"/>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531789886"/>
      </p:ext>
    </p:extLst>
  </p:cSld>
  <p:clrMapOvr>
    <a:masterClrMapping/>
  </p:clrMapOvr>
  <mc:AlternateContent xmlns:mc="http://schemas.openxmlformats.org/markup-compatibility/2006" xmlns:p14="http://schemas.microsoft.com/office/powerpoint/2010/main">
    <mc:Choice Requires="p14">
      <p:transition spd="slow" p14:dur="2000" advTm="45321"/>
    </mc:Choice>
    <mc:Fallback xmlns="">
      <p:transition spd="slow" advTm="45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grpId="1" nodeType="clickEffect">
                                  <p:stCondLst>
                                    <p:cond delay="0"/>
                                  </p:stCondLst>
                                  <p:childTnLst>
                                    <p:animScale>
                                      <p:cBhvr>
                                        <p:cTn id="38" dur="1000" fill="hold"/>
                                        <p:tgtEl>
                                          <p:spTgt spid="66"/>
                                        </p:tgtEl>
                                      </p:cBhvr>
                                      <p:by x="150000" y="150000"/>
                                    </p:animScale>
                                  </p:childTnLst>
                                </p:cTn>
                              </p:par>
                            </p:childTnLst>
                          </p:cTn>
                        </p:par>
                        <p:par>
                          <p:cTn id="39" fill="hold">
                            <p:stCondLst>
                              <p:cond delay="1000"/>
                            </p:stCondLst>
                            <p:childTnLst>
                              <p:par>
                                <p:cTn id="40" presetID="6" presetClass="emph" presetSubtype="0" fill="hold" grpId="2" nodeType="afterEffect">
                                  <p:stCondLst>
                                    <p:cond delay="0"/>
                                  </p:stCondLst>
                                  <p:childTnLst>
                                    <p:animScale>
                                      <p:cBhvr>
                                        <p:cTn id="41" dur="1000" fill="hold"/>
                                        <p:tgtEl>
                                          <p:spTgt spid="66"/>
                                        </p:tgtEl>
                                      </p:cBhvr>
                                      <p:by x="50000" y="50000"/>
                                    </p:animScale>
                                  </p:childTnLst>
                                </p:cTn>
                              </p:par>
                            </p:childTnLst>
                          </p:cTn>
                        </p:par>
                        <p:par>
                          <p:cTn id="42" fill="hold">
                            <p:stCondLst>
                              <p:cond delay="2000"/>
                            </p:stCondLst>
                            <p:childTnLst>
                              <p:par>
                                <p:cTn id="43" presetID="6" presetClass="emph" presetSubtype="0" fill="hold" grpId="3" nodeType="afterEffect">
                                  <p:stCondLst>
                                    <p:cond delay="0"/>
                                  </p:stCondLst>
                                  <p:childTnLst>
                                    <p:animScale>
                                      <p:cBhvr>
                                        <p:cTn id="44" dur="1000" fill="hold"/>
                                        <p:tgtEl>
                                          <p:spTgt spid="66"/>
                                        </p:tgtEl>
                                      </p:cBhvr>
                                      <p:by x="133000" y="133000"/>
                                    </p:animScale>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fade">
                                      <p:cBhvr>
                                        <p:cTn id="60" dur="500"/>
                                        <p:tgtEl>
                                          <p:spTgt spid="5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100"/>
                                  </p:stCondLst>
                                  <p:childTnLst>
                                    <p:set>
                                      <p:cBhvr>
                                        <p:cTn id="64" dur="1" fill="hold">
                                          <p:stCondLst>
                                            <p:cond delay="0"/>
                                          </p:stCondLst>
                                        </p:cTn>
                                        <p:tgtEl>
                                          <p:spTgt spid="60"/>
                                        </p:tgtEl>
                                        <p:attrNameLst>
                                          <p:attrName>style.visibility</p:attrName>
                                        </p:attrNameLst>
                                      </p:cBhvr>
                                      <p:to>
                                        <p:strVal val="visible"/>
                                      </p:to>
                                    </p:set>
                                    <p:animEffect transition="in" filter="wipe(left)">
                                      <p:cBhvr>
                                        <p:cTn id="65" dur="1500"/>
                                        <p:tgtEl>
                                          <p:spTgt spid="60"/>
                                        </p:tgtEl>
                                      </p:cBhvr>
                                    </p:animEffect>
                                  </p:childTnLst>
                                </p:cTn>
                              </p:par>
                              <p:par>
                                <p:cTn id="66" presetID="22" presetClass="entr" presetSubtype="8" fill="hold"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left)">
                                      <p:cBhvr>
                                        <p:cTn id="68" dur="1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42"/>
                </p:tgtEl>
              </p:cMediaNode>
            </p:audio>
          </p:childTnLst>
        </p:cTn>
      </p:par>
    </p:tnLst>
    <p:bldLst>
      <p:bldP spid="52" grpId="0"/>
      <p:bldP spid="6" grpId="0" animBg="1"/>
      <p:bldP spid="22" grpId="0" animBg="1"/>
      <p:bldP spid="66" grpId="0"/>
      <p:bldP spid="66" grpId="1"/>
      <p:bldP spid="66" grpId="2"/>
      <p:bldP spid="66" grpId="3"/>
      <p:bldP spid="44" grpId="0"/>
      <p:bldP spid="28" grpId="0"/>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231A4-6B94-E083-5D65-501BDE1BC44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490CED7-554B-28C2-E91D-FA6D38DE82FE}"/>
              </a:ext>
            </a:extLst>
          </p:cNvPr>
          <p:cNvSpPr txBox="1">
            <a:spLocks/>
          </p:cNvSpPr>
          <p:nvPr/>
        </p:nvSpPr>
        <p:spPr>
          <a:xfrm>
            <a:off x="838200" y="3354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Classifier Free Guidance Overview</a:t>
            </a:r>
          </a:p>
        </p:txBody>
      </p:sp>
      <p:sp>
        <p:nvSpPr>
          <p:cNvPr id="7" name="Slide Number Placeholder 6">
            <a:extLst>
              <a:ext uri="{FF2B5EF4-FFF2-40B4-BE49-F238E27FC236}">
                <a16:creationId xmlns:a16="http://schemas.microsoft.com/office/drawing/2014/main" id="{69721A53-137D-A52F-16C8-41C66E3F4D3A}"/>
              </a:ext>
            </a:extLst>
          </p:cNvPr>
          <p:cNvSpPr>
            <a:spLocks noGrp="1"/>
          </p:cNvSpPr>
          <p:nvPr>
            <p:ph type="sldNum" sz="quarter" idx="12"/>
          </p:nvPr>
        </p:nvSpPr>
        <p:spPr/>
        <p:txBody>
          <a:bodyPr/>
          <a:lstStyle/>
          <a:p>
            <a:fld id="{3264C1AE-DE44-4966-837A-438CCB5D2F67}" type="slidenum">
              <a:rPr lang="en-US" smtClean="0"/>
              <a:t>17</a:t>
            </a:fld>
            <a:endParaRPr lang="en-US"/>
          </a:p>
        </p:txBody>
      </p:sp>
      <p:sp>
        <p:nvSpPr>
          <p:cNvPr id="89" name="Oval 88">
            <a:extLst>
              <a:ext uri="{FF2B5EF4-FFF2-40B4-BE49-F238E27FC236}">
                <a16:creationId xmlns:a16="http://schemas.microsoft.com/office/drawing/2014/main" id="{BE6D6E49-9D0C-358E-7550-0EEF7E81F860}"/>
              </a:ext>
            </a:extLst>
          </p:cNvPr>
          <p:cNvSpPr/>
          <p:nvPr/>
        </p:nvSpPr>
        <p:spPr>
          <a:xfrm>
            <a:off x="2473230" y="5140935"/>
            <a:ext cx="211455" cy="21145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3B6DDA12-1604-6C0A-0E17-FDFDCDE37FD8}"/>
                  </a:ext>
                </a:extLst>
              </p:cNvPr>
              <p:cNvSpPr txBox="1"/>
              <p:nvPr/>
            </p:nvSpPr>
            <p:spPr>
              <a:xfrm rot="21511109">
                <a:off x="2525071" y="4781287"/>
                <a:ext cx="88630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b="0" dirty="0"/>
              </a:p>
            </p:txBody>
          </p:sp>
        </mc:Choice>
        <mc:Fallback xmlns="">
          <p:sp>
            <p:nvSpPr>
              <p:cNvPr id="90" name="TextBox 89">
                <a:extLst>
                  <a:ext uri="{FF2B5EF4-FFF2-40B4-BE49-F238E27FC236}">
                    <a16:creationId xmlns:a16="http://schemas.microsoft.com/office/drawing/2014/main" id="{3B6DDA12-1604-6C0A-0E17-FDFDCDE37FD8}"/>
                  </a:ext>
                </a:extLst>
              </p:cNvPr>
              <p:cNvSpPr txBox="1">
                <a:spLocks noRot="1" noChangeAspect="1" noMove="1" noResize="1" noEditPoints="1" noAdjustHandles="1" noChangeArrowheads="1" noChangeShapeType="1" noTextEdit="1"/>
              </p:cNvSpPr>
              <p:nvPr/>
            </p:nvSpPr>
            <p:spPr>
              <a:xfrm rot="21511109">
                <a:off x="2525071" y="4781287"/>
                <a:ext cx="886303" cy="369332"/>
              </a:xfrm>
              <a:prstGeom prst="rect">
                <a:avLst/>
              </a:prstGeom>
              <a:blipFill>
                <a:blip r:embed="rId6"/>
                <a:stretch>
                  <a:fillRect r="-12500"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67CE3006-D87C-227E-051C-6414234DC8B8}"/>
                  </a:ext>
                </a:extLst>
              </p:cNvPr>
              <p:cNvSpPr txBox="1"/>
              <p:nvPr/>
            </p:nvSpPr>
            <p:spPr>
              <a:xfrm>
                <a:off x="3175668" y="4741053"/>
                <a:ext cx="298184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𝜖</m:t>
                          </m:r>
                        </m:e>
                        <m:sub>
                          <m:r>
                            <a:rPr lang="en-US" i="1">
                              <a:solidFill>
                                <a:schemeClr val="tx1"/>
                              </a:solidFill>
                              <a:latin typeface="Cambria Math" panose="02040503050406030204" pitchFamily="18" charset="0"/>
                            </a:rPr>
                            <m:t>𝜃</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𝑡</m:t>
                              </m:r>
                            </m:sub>
                          </m:sSub>
                          <m:r>
                            <a:rPr lang="en-US" i="1">
                              <a:solidFill>
                                <a:schemeClr val="tx1"/>
                              </a:solidFill>
                              <a:latin typeface="Cambria Math" panose="02040503050406030204" pitchFamily="18" charset="0"/>
                            </a:rPr>
                            <m:t>, </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𝑐</m:t>
                              </m:r>
                            </m:e>
                            <m:sub>
                              <m:r>
                                <a:rPr lang="en-US" b="0" i="1" smtClean="0">
                                  <a:solidFill>
                                    <a:schemeClr val="tx1"/>
                                  </a:solidFill>
                                  <a:latin typeface="Cambria Math" panose="02040503050406030204" pitchFamily="18" charset="0"/>
                                </a:rPr>
                                <m:t>𝑐𝑜𝑛𝑡𝑒𝑛𝑡</m:t>
                              </m:r>
                            </m:sub>
                          </m:sSub>
                          <m:r>
                            <a:rPr lang="en-US" b="0" i="1" smtClean="0">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𝑡</m:t>
                          </m:r>
                        </m:e>
                      </m:d>
                    </m:oMath>
                  </m:oMathPara>
                </a14:m>
                <a:endParaRPr lang="en-US" b="0" dirty="0">
                  <a:solidFill>
                    <a:schemeClr val="tx1"/>
                  </a:solidFill>
                </a:endParaRPr>
              </a:p>
            </p:txBody>
          </p:sp>
        </mc:Choice>
        <mc:Fallback xmlns="">
          <p:sp>
            <p:nvSpPr>
              <p:cNvPr id="91" name="TextBox 90">
                <a:extLst>
                  <a:ext uri="{FF2B5EF4-FFF2-40B4-BE49-F238E27FC236}">
                    <a16:creationId xmlns:a16="http://schemas.microsoft.com/office/drawing/2014/main" id="{67CE3006-D87C-227E-051C-6414234DC8B8}"/>
                  </a:ext>
                </a:extLst>
              </p:cNvPr>
              <p:cNvSpPr txBox="1">
                <a:spLocks noRot="1" noChangeAspect="1" noMove="1" noResize="1" noEditPoints="1" noAdjustHandles="1" noChangeArrowheads="1" noChangeShapeType="1" noTextEdit="1"/>
              </p:cNvSpPr>
              <p:nvPr/>
            </p:nvSpPr>
            <p:spPr>
              <a:xfrm>
                <a:off x="3175668" y="4741053"/>
                <a:ext cx="2981840" cy="369332"/>
              </a:xfrm>
              <a:prstGeom prst="rect">
                <a:avLst/>
              </a:prstGeom>
              <a:blipFill>
                <a:blip r:embed="rId7"/>
                <a:stretch>
                  <a:fillRect/>
                </a:stretch>
              </a:blipFill>
            </p:spPr>
            <p:txBody>
              <a:bodyPr/>
              <a:lstStyle/>
              <a:p>
                <a:r>
                  <a:rPr lang="en-US">
                    <a:noFill/>
                  </a:rPr>
                  <a:t> </a:t>
                </a:r>
              </a:p>
            </p:txBody>
          </p:sp>
        </mc:Fallback>
      </mc:AlternateContent>
      <p:sp>
        <p:nvSpPr>
          <p:cNvPr id="92" name="Oval 91">
            <a:extLst>
              <a:ext uri="{FF2B5EF4-FFF2-40B4-BE49-F238E27FC236}">
                <a16:creationId xmlns:a16="http://schemas.microsoft.com/office/drawing/2014/main" id="{C8A4A40A-B6E5-C861-3CF4-333046F70C29}"/>
              </a:ext>
            </a:extLst>
          </p:cNvPr>
          <p:cNvSpPr/>
          <p:nvPr/>
        </p:nvSpPr>
        <p:spPr>
          <a:xfrm>
            <a:off x="3656334" y="5013486"/>
            <a:ext cx="211455" cy="211455"/>
          </a:xfrm>
          <a:prstGeom prst="ellipse">
            <a:avLst/>
          </a:prstGeom>
          <a:solidFill>
            <a:srgbClr val="92D05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92D050"/>
              </a:solidFill>
            </a:endParaRPr>
          </a:p>
        </p:txBody>
      </p:sp>
      <p:cxnSp>
        <p:nvCxnSpPr>
          <p:cNvPr id="97" name="Straight Arrow Connector 96">
            <a:extLst>
              <a:ext uri="{FF2B5EF4-FFF2-40B4-BE49-F238E27FC236}">
                <a16:creationId xmlns:a16="http://schemas.microsoft.com/office/drawing/2014/main" id="{7A3E9F4B-6BF6-D543-70C0-0D419456EC11}"/>
              </a:ext>
            </a:extLst>
          </p:cNvPr>
          <p:cNvCxnSpPr/>
          <p:nvPr/>
        </p:nvCxnSpPr>
        <p:spPr>
          <a:xfrm flipV="1">
            <a:off x="1605915" y="2068830"/>
            <a:ext cx="0" cy="41148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9" name="Right Arrow 118">
            <a:extLst>
              <a:ext uri="{FF2B5EF4-FFF2-40B4-BE49-F238E27FC236}">
                <a16:creationId xmlns:a16="http://schemas.microsoft.com/office/drawing/2014/main" id="{37177D24-2BC1-051F-DB8B-DE88AF446F46}"/>
              </a:ext>
            </a:extLst>
          </p:cNvPr>
          <p:cNvSpPr/>
          <p:nvPr/>
        </p:nvSpPr>
        <p:spPr>
          <a:xfrm rot="21243128" flipV="1">
            <a:off x="2678038" y="5129339"/>
            <a:ext cx="980373" cy="133353"/>
          </a:xfrm>
          <a:prstGeom prst="rightArrow">
            <a:avLst/>
          </a:prstGeom>
          <a:gradFill flip="none" rotWithShape="1">
            <a:gsLst>
              <a:gs pos="0">
                <a:schemeClr val="tx1"/>
              </a:gs>
              <a:gs pos="56000">
                <a:schemeClr val="accent6">
                  <a:lumMod val="75000"/>
                </a:schemeClr>
              </a:gs>
              <a:gs pos="94000">
                <a:srgbClr val="92D05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ight Arrow 119">
            <a:extLst>
              <a:ext uri="{FF2B5EF4-FFF2-40B4-BE49-F238E27FC236}">
                <a16:creationId xmlns:a16="http://schemas.microsoft.com/office/drawing/2014/main" id="{790C72DD-DA8F-05C2-707F-3B3478D97251}"/>
              </a:ext>
            </a:extLst>
          </p:cNvPr>
          <p:cNvSpPr/>
          <p:nvPr/>
        </p:nvSpPr>
        <p:spPr>
          <a:xfrm rot="19030503" flipV="1">
            <a:off x="1464599" y="5663128"/>
            <a:ext cx="1224157" cy="143253"/>
          </a:xfrm>
          <a:prstGeom prst="rightArrow">
            <a:avLst/>
          </a:prstGeom>
          <a:gradFill flip="none" rotWithShape="1">
            <a:gsLst>
              <a:gs pos="0">
                <a:schemeClr val="bg1"/>
              </a:gs>
              <a:gs pos="56000">
                <a:schemeClr val="bg1">
                  <a:lumMod val="75000"/>
                </a:schemeClr>
              </a:gs>
              <a:gs pos="94000">
                <a:schemeClr val="tx1"/>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Arrow Connector 121">
            <a:extLst>
              <a:ext uri="{FF2B5EF4-FFF2-40B4-BE49-F238E27FC236}">
                <a16:creationId xmlns:a16="http://schemas.microsoft.com/office/drawing/2014/main" id="{1408A284-D6F7-B855-331F-2C1BBE1DE577}"/>
              </a:ext>
            </a:extLst>
          </p:cNvPr>
          <p:cNvCxnSpPr>
            <a:cxnSpLocks/>
          </p:cNvCxnSpPr>
          <p:nvPr/>
        </p:nvCxnSpPr>
        <p:spPr>
          <a:xfrm>
            <a:off x="1604649" y="6166485"/>
            <a:ext cx="85732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3" name="Audio 2">
            <a:extLst>
              <a:ext uri="{FF2B5EF4-FFF2-40B4-BE49-F238E27FC236}">
                <a16:creationId xmlns:a16="http://schemas.microsoft.com/office/drawing/2014/main" id="{1377FD01-9628-E8BE-3343-C666917D796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055613051"/>
      </p:ext>
    </p:extLst>
  </p:cSld>
  <p:clrMapOvr>
    <a:masterClrMapping/>
  </p:clrMapOvr>
  <mc:AlternateContent xmlns:mc="http://schemas.openxmlformats.org/markup-compatibility/2006" xmlns:p14="http://schemas.microsoft.com/office/powerpoint/2010/main">
    <mc:Choice Requires="p14">
      <p:transition spd="slow" p14:dur="2000" advTm="27476"/>
    </mc:Choice>
    <mc:Fallback xmlns="">
      <p:transition spd="slow" advTm="27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fade">
                                      <p:cBhvr>
                                        <p:cTn id="11" dur="500"/>
                                        <p:tgtEl>
                                          <p:spTgt spid="8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0"/>
                                        </p:tgtEl>
                                        <p:attrNameLst>
                                          <p:attrName>style.visibility</p:attrName>
                                        </p:attrNameLst>
                                      </p:cBhvr>
                                      <p:to>
                                        <p:strVal val="visible"/>
                                      </p:to>
                                    </p:set>
                                    <p:animEffect transition="in" filter="fade">
                                      <p:cBhvr>
                                        <p:cTn id="14" dur="500"/>
                                        <p:tgtEl>
                                          <p:spTgt spid="9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fade">
                                      <p:cBhvr>
                                        <p:cTn id="19" dur="500"/>
                                        <p:tgtEl>
                                          <p:spTgt spid="9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0"/>
                                        </p:tgtEl>
                                        <p:attrNameLst>
                                          <p:attrName>style.visibility</p:attrName>
                                        </p:attrNameLst>
                                      </p:cBhvr>
                                      <p:to>
                                        <p:strVal val="visible"/>
                                      </p:to>
                                    </p:set>
                                    <p:animEffect transition="in" filter="wipe(down)">
                                      <p:cBhvr>
                                        <p:cTn id="27" dur="500"/>
                                        <p:tgtEl>
                                          <p:spTgt spid="1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wipe(left)">
                                      <p:cBhvr>
                                        <p:cTn id="32"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bldLst>
      <p:bldP spid="89" grpId="0" animBg="1"/>
      <p:bldP spid="90" grpId="0"/>
      <p:bldP spid="91" grpId="0"/>
      <p:bldP spid="92" grpId="0" animBg="1"/>
      <p:bldP spid="119" grpId="0" animBg="1"/>
      <p:bldP spid="1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C33FC-18D9-825A-0576-71746034982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3A90541-627B-E3A1-5095-FBE0F13D621A}"/>
              </a:ext>
            </a:extLst>
          </p:cNvPr>
          <p:cNvSpPr txBox="1">
            <a:spLocks/>
          </p:cNvSpPr>
          <p:nvPr/>
        </p:nvSpPr>
        <p:spPr>
          <a:xfrm>
            <a:off x="838200" y="3354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Classifier Free Guidance</a:t>
            </a:r>
          </a:p>
        </p:txBody>
      </p:sp>
      <p:sp>
        <p:nvSpPr>
          <p:cNvPr id="7" name="Slide Number Placeholder 6">
            <a:extLst>
              <a:ext uri="{FF2B5EF4-FFF2-40B4-BE49-F238E27FC236}">
                <a16:creationId xmlns:a16="http://schemas.microsoft.com/office/drawing/2014/main" id="{C43D0BE5-8E2F-FDE0-9DC9-342C7642CC9D}"/>
              </a:ext>
            </a:extLst>
          </p:cNvPr>
          <p:cNvSpPr>
            <a:spLocks noGrp="1"/>
          </p:cNvSpPr>
          <p:nvPr>
            <p:ph type="sldNum" sz="quarter" idx="12"/>
          </p:nvPr>
        </p:nvSpPr>
        <p:spPr/>
        <p:txBody>
          <a:bodyPr/>
          <a:lstStyle/>
          <a:p>
            <a:fld id="{3264C1AE-DE44-4966-837A-438CCB5D2F67}" type="slidenum">
              <a:rPr lang="en-US" smtClean="0"/>
              <a:t>18</a:t>
            </a:fld>
            <a:endParaRPr lang="en-US"/>
          </a:p>
        </p:txBody>
      </p:sp>
      <p:sp>
        <p:nvSpPr>
          <p:cNvPr id="89" name="Oval 88">
            <a:extLst>
              <a:ext uri="{FF2B5EF4-FFF2-40B4-BE49-F238E27FC236}">
                <a16:creationId xmlns:a16="http://schemas.microsoft.com/office/drawing/2014/main" id="{8F9A104A-4BA8-DDBD-CB03-FAA17CDB4330}"/>
              </a:ext>
            </a:extLst>
          </p:cNvPr>
          <p:cNvSpPr/>
          <p:nvPr/>
        </p:nvSpPr>
        <p:spPr>
          <a:xfrm>
            <a:off x="2473230" y="5140935"/>
            <a:ext cx="211455" cy="21145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9A79B680-2D19-EC7B-27C5-93C71B3A35A8}"/>
                  </a:ext>
                </a:extLst>
              </p:cNvPr>
              <p:cNvSpPr txBox="1"/>
              <p:nvPr/>
            </p:nvSpPr>
            <p:spPr>
              <a:xfrm rot="21511109">
                <a:off x="2525071" y="4781287"/>
                <a:ext cx="88630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b="0" dirty="0"/>
              </a:p>
            </p:txBody>
          </p:sp>
        </mc:Choice>
        <mc:Fallback xmlns="">
          <p:sp>
            <p:nvSpPr>
              <p:cNvPr id="90" name="TextBox 89">
                <a:extLst>
                  <a:ext uri="{FF2B5EF4-FFF2-40B4-BE49-F238E27FC236}">
                    <a16:creationId xmlns:a16="http://schemas.microsoft.com/office/drawing/2014/main" id="{9A79B680-2D19-EC7B-27C5-93C71B3A35A8}"/>
                  </a:ext>
                </a:extLst>
              </p:cNvPr>
              <p:cNvSpPr txBox="1">
                <a:spLocks noRot="1" noChangeAspect="1" noMove="1" noResize="1" noEditPoints="1" noAdjustHandles="1" noChangeArrowheads="1" noChangeShapeType="1" noTextEdit="1"/>
              </p:cNvSpPr>
              <p:nvPr/>
            </p:nvSpPr>
            <p:spPr>
              <a:xfrm rot="21511109">
                <a:off x="2525071" y="4781287"/>
                <a:ext cx="886303" cy="369332"/>
              </a:xfrm>
              <a:prstGeom prst="rect">
                <a:avLst/>
              </a:prstGeom>
              <a:blipFill>
                <a:blip r:embed="rId5"/>
                <a:stretch>
                  <a:fillRect r="-12500"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5999589E-6DA9-E05B-87B5-343B6E9DB2FE}"/>
                  </a:ext>
                </a:extLst>
              </p:cNvPr>
              <p:cNvSpPr txBox="1"/>
              <p:nvPr/>
            </p:nvSpPr>
            <p:spPr>
              <a:xfrm rot="21308716">
                <a:off x="3368981" y="4556795"/>
                <a:ext cx="4004897" cy="391902"/>
              </a:xfrm>
              <a:prstGeom prst="rect">
                <a:avLst/>
              </a:prstGeom>
              <a:noFill/>
            </p:spPr>
            <p:txBody>
              <a:bodyPr wrap="square" rtlCol="0">
                <a:spAutoFit/>
              </a:bodyPr>
              <a:lstStyle/>
              <a:p>
                <a14:m>
                  <m:oMath xmlns:m="http://schemas.openxmlformats.org/officeDocument/2006/math">
                    <m:sSub>
                      <m:sSubPr>
                        <m:ctrlPr>
                          <a:rPr lang="en-US" i="1" smtClean="0">
                            <a:solidFill>
                              <a:schemeClr val="tx1"/>
                            </a:solidFill>
                            <a:latin typeface="Cambria Math" panose="02040503050406030204" pitchFamily="18" charset="0"/>
                          </a:rPr>
                        </m:ctrlPr>
                      </m:sSubPr>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𝜆</m:t>
                            </m:r>
                          </m:e>
                          <m:sub>
                            <m:r>
                              <a:rPr lang="en-US" b="0" i="1" smtClean="0">
                                <a:solidFill>
                                  <a:schemeClr val="tx1"/>
                                </a:solidFill>
                                <a:latin typeface="Cambria Math" panose="02040503050406030204" pitchFamily="18" charset="0"/>
                              </a:rPr>
                              <m:t>𝑐𝑓𝑔</m:t>
                            </m:r>
                          </m:sub>
                        </m:sSub>
                        <m:r>
                          <a:rPr lang="en-US" b="0" i="1" smtClean="0">
                            <a:solidFill>
                              <a:schemeClr val="tx1"/>
                            </a:solidFill>
                            <a:latin typeface="Cambria Math" panose="02040503050406030204" pitchFamily="18" charset="0"/>
                          </a:rPr>
                          <m:t>(</m:t>
                        </m:r>
                        <m:r>
                          <a:rPr lang="en-US" i="1">
                            <a:solidFill>
                              <a:schemeClr val="tx1"/>
                            </a:solidFill>
                            <a:latin typeface="Cambria Math" panose="02040503050406030204" pitchFamily="18" charset="0"/>
                          </a:rPr>
                          <m:t>𝜖</m:t>
                        </m:r>
                      </m:e>
                      <m:sub>
                        <m:r>
                          <a:rPr lang="en-US" i="1">
                            <a:solidFill>
                              <a:schemeClr val="tx1"/>
                            </a:solidFill>
                            <a:latin typeface="Cambria Math" panose="02040503050406030204" pitchFamily="18" charset="0"/>
                          </a:rPr>
                          <m:t>𝜃</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𝑡</m:t>
                            </m:r>
                          </m:sub>
                        </m:sSub>
                        <m:r>
                          <a:rPr lang="en-US" i="1">
                            <a:solidFill>
                              <a:schemeClr val="tx1"/>
                            </a:solidFill>
                            <a:latin typeface="Cambria Math" panose="02040503050406030204" pitchFamily="18" charset="0"/>
                          </a:rPr>
                          <m:t>, </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𝑐</m:t>
                            </m:r>
                          </m:e>
                          <m:sub>
                            <m:r>
                              <a:rPr lang="en-US" b="0" i="1" smtClean="0">
                                <a:solidFill>
                                  <a:schemeClr val="tx1"/>
                                </a:solidFill>
                                <a:latin typeface="Cambria Math" panose="02040503050406030204" pitchFamily="18" charset="0"/>
                              </a:rPr>
                              <m:t>𝑐𝑜𝑛𝑡𝑒𝑛𝑡</m:t>
                            </m:r>
                          </m:sub>
                        </m:sSub>
                        <m:r>
                          <a:rPr lang="en-US" b="0" i="1" smtClean="0">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𝑡</m:t>
                        </m:r>
                      </m:e>
                    </m:d>
                  </m:oMath>
                </a14:m>
                <a:r>
                  <a:rPr lang="en-US" dirty="0"/>
                  <a:t> </a:t>
                </a:r>
                <a14:m>
                  <m:oMath xmlns:m="http://schemas.openxmlformats.org/officeDocument/2006/math">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𝜖</m:t>
                        </m:r>
                      </m:e>
                      <m:sub>
                        <m:r>
                          <a:rPr lang="en-US" i="1">
                            <a:latin typeface="Cambria Math" panose="02040503050406030204" pitchFamily="18" charset="0"/>
                          </a:rPr>
                          <m:t>𝜃</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 </m:t>
                    </m:r>
                    <m:r>
                      <a:rPr lang="en-US" i="1">
                        <a:latin typeface="Cambria Math" panose="02040503050406030204" pitchFamily="18" charset="0"/>
                      </a:rPr>
                      <m:t>𝑡</m:t>
                    </m:r>
                    <m:r>
                      <a:rPr lang="en-US" i="1">
                        <a:latin typeface="Cambria Math" panose="02040503050406030204" pitchFamily="18" charset="0"/>
                      </a:rPr>
                      <m:t>))</m:t>
                    </m:r>
                  </m:oMath>
                </a14:m>
                <a:endParaRPr lang="en-US" b="0" dirty="0">
                  <a:solidFill>
                    <a:schemeClr val="tx1"/>
                  </a:solidFill>
                </a:endParaRPr>
              </a:p>
            </p:txBody>
          </p:sp>
        </mc:Choice>
        <mc:Fallback xmlns="">
          <p:sp>
            <p:nvSpPr>
              <p:cNvPr id="91" name="TextBox 90">
                <a:extLst>
                  <a:ext uri="{FF2B5EF4-FFF2-40B4-BE49-F238E27FC236}">
                    <a16:creationId xmlns:a16="http://schemas.microsoft.com/office/drawing/2014/main" id="{5999589E-6DA9-E05B-87B5-343B6E9DB2FE}"/>
                  </a:ext>
                </a:extLst>
              </p:cNvPr>
              <p:cNvSpPr txBox="1">
                <a:spLocks noRot="1" noChangeAspect="1" noMove="1" noResize="1" noEditPoints="1" noAdjustHandles="1" noChangeArrowheads="1" noChangeShapeType="1" noTextEdit="1"/>
              </p:cNvSpPr>
              <p:nvPr/>
            </p:nvSpPr>
            <p:spPr>
              <a:xfrm rot="21308716">
                <a:off x="3368981" y="4556795"/>
                <a:ext cx="4004897" cy="391902"/>
              </a:xfrm>
              <a:prstGeom prst="rect">
                <a:avLst/>
              </a:prstGeom>
              <a:blipFill>
                <a:blip r:embed="rId6"/>
                <a:stretch>
                  <a:fillRect b="-3390"/>
                </a:stretch>
              </a:blipFill>
            </p:spPr>
            <p:txBody>
              <a:bodyPr/>
              <a:lstStyle/>
              <a:p>
                <a:r>
                  <a:rPr lang="en-US">
                    <a:noFill/>
                  </a:rPr>
                  <a:t> </a:t>
                </a:r>
              </a:p>
            </p:txBody>
          </p:sp>
        </mc:Fallback>
      </mc:AlternateContent>
      <p:sp>
        <p:nvSpPr>
          <p:cNvPr id="92" name="Oval 91">
            <a:extLst>
              <a:ext uri="{FF2B5EF4-FFF2-40B4-BE49-F238E27FC236}">
                <a16:creationId xmlns:a16="http://schemas.microsoft.com/office/drawing/2014/main" id="{8FE9A346-B043-FA77-F2F3-68E18E7DCCF8}"/>
              </a:ext>
            </a:extLst>
          </p:cNvPr>
          <p:cNvSpPr/>
          <p:nvPr/>
        </p:nvSpPr>
        <p:spPr>
          <a:xfrm>
            <a:off x="7123369" y="4664163"/>
            <a:ext cx="211455" cy="211455"/>
          </a:xfrm>
          <a:prstGeom prst="ellipse">
            <a:avLst/>
          </a:prstGeom>
          <a:solidFill>
            <a:srgbClr val="92D05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92D050"/>
              </a:solidFill>
            </a:endParaRPr>
          </a:p>
        </p:txBody>
      </p:sp>
      <p:cxnSp>
        <p:nvCxnSpPr>
          <p:cNvPr id="97" name="Straight Arrow Connector 96">
            <a:extLst>
              <a:ext uri="{FF2B5EF4-FFF2-40B4-BE49-F238E27FC236}">
                <a16:creationId xmlns:a16="http://schemas.microsoft.com/office/drawing/2014/main" id="{D6F1F579-215C-0870-1CF9-0083385A1E29}"/>
              </a:ext>
            </a:extLst>
          </p:cNvPr>
          <p:cNvCxnSpPr/>
          <p:nvPr/>
        </p:nvCxnSpPr>
        <p:spPr>
          <a:xfrm flipV="1">
            <a:off x="1605915" y="2068830"/>
            <a:ext cx="0" cy="41148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id="{B2169AEF-D5F6-1919-C489-A79482F6E35F}"/>
              </a:ext>
            </a:extLst>
          </p:cNvPr>
          <p:cNvCxnSpPr>
            <a:cxnSpLocks/>
          </p:cNvCxnSpPr>
          <p:nvPr/>
        </p:nvCxnSpPr>
        <p:spPr>
          <a:xfrm>
            <a:off x="1604649" y="6166485"/>
            <a:ext cx="85732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9" name="Right Arrow 118">
            <a:extLst>
              <a:ext uri="{FF2B5EF4-FFF2-40B4-BE49-F238E27FC236}">
                <a16:creationId xmlns:a16="http://schemas.microsoft.com/office/drawing/2014/main" id="{D33F6033-8B95-E381-6B46-18A1CB749D09}"/>
              </a:ext>
            </a:extLst>
          </p:cNvPr>
          <p:cNvSpPr/>
          <p:nvPr/>
        </p:nvSpPr>
        <p:spPr>
          <a:xfrm rot="21243128" flipV="1">
            <a:off x="2669332" y="4949096"/>
            <a:ext cx="4458472" cy="146013"/>
          </a:xfrm>
          <a:prstGeom prst="rightArrow">
            <a:avLst/>
          </a:prstGeom>
          <a:gradFill flip="none" rotWithShape="1">
            <a:gsLst>
              <a:gs pos="0">
                <a:schemeClr val="tx1"/>
              </a:gs>
              <a:gs pos="56000">
                <a:schemeClr val="accent6">
                  <a:lumMod val="75000"/>
                </a:schemeClr>
              </a:gs>
              <a:gs pos="94000">
                <a:srgbClr val="92D05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ight Arrow 119">
            <a:extLst>
              <a:ext uri="{FF2B5EF4-FFF2-40B4-BE49-F238E27FC236}">
                <a16:creationId xmlns:a16="http://schemas.microsoft.com/office/drawing/2014/main" id="{35F5A0A2-99FC-7FE7-6536-C596EE6A87A0}"/>
              </a:ext>
            </a:extLst>
          </p:cNvPr>
          <p:cNvSpPr/>
          <p:nvPr/>
        </p:nvSpPr>
        <p:spPr>
          <a:xfrm rot="19030503" flipV="1">
            <a:off x="1464599" y="5663128"/>
            <a:ext cx="1224157" cy="143253"/>
          </a:xfrm>
          <a:prstGeom prst="rightArrow">
            <a:avLst/>
          </a:prstGeom>
          <a:gradFill flip="none" rotWithShape="1">
            <a:gsLst>
              <a:gs pos="0">
                <a:schemeClr val="bg1"/>
              </a:gs>
              <a:gs pos="56000">
                <a:schemeClr val="bg1">
                  <a:lumMod val="75000"/>
                </a:schemeClr>
              </a:gs>
              <a:gs pos="94000">
                <a:schemeClr val="tx1"/>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0373AB-BC73-41BD-7E72-3A6089FF1D5B}"/>
              </a:ext>
            </a:extLst>
          </p:cNvPr>
          <p:cNvPicPr>
            <a:picLocks noChangeAspect="1"/>
          </p:cNvPicPr>
          <p:nvPr/>
        </p:nvPicPr>
        <p:blipFill>
          <a:blip r:embed="rId7"/>
          <a:srcRect/>
          <a:stretch/>
        </p:blipFill>
        <p:spPr>
          <a:xfrm>
            <a:off x="7473114" y="4784851"/>
            <a:ext cx="1228627" cy="1228920"/>
          </a:xfrm>
          <a:prstGeom prst="rect">
            <a:avLst/>
          </a:prstGeom>
          <a:ln w="28575">
            <a:solidFill>
              <a:schemeClr val="tx1"/>
            </a:solidFill>
          </a:ln>
        </p:spPr>
      </p:pic>
      <p:pic>
        <p:nvPicPr>
          <p:cNvPr id="3" name="Audio 2">
            <a:extLst>
              <a:ext uri="{FF2B5EF4-FFF2-40B4-BE49-F238E27FC236}">
                <a16:creationId xmlns:a16="http://schemas.microsoft.com/office/drawing/2014/main" id="{3A86C5B4-B2AB-C2B0-4527-57D39E6F34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62449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98">
        <p159:morph option="byObject"/>
      </p:transition>
    </mc:Choice>
    <mc:Fallback xmlns="">
      <p:transition spd="slow" advTm="30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1BBCF0-E7EA-ADC8-D15E-099602C087E6}"/>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1386225-93A8-4472-D965-2301723989C2}"/>
              </a:ext>
            </a:extLst>
          </p:cNvPr>
          <p:cNvSpPr>
            <a:spLocks noGrp="1"/>
          </p:cNvSpPr>
          <p:nvPr>
            <p:ph type="sldNum" sz="quarter" idx="12"/>
          </p:nvPr>
        </p:nvSpPr>
        <p:spPr/>
        <p:txBody>
          <a:bodyPr/>
          <a:lstStyle/>
          <a:p>
            <a:fld id="{3264C1AE-DE44-4966-837A-438CCB5D2F67}" type="slidenum">
              <a:rPr lang="en-US" smtClean="0"/>
              <a:t>19</a:t>
            </a:fld>
            <a:endParaRPr lang="en-US"/>
          </a:p>
        </p:txBody>
      </p:sp>
      <p:sp>
        <p:nvSpPr>
          <p:cNvPr id="89" name="Oval 88">
            <a:extLst>
              <a:ext uri="{FF2B5EF4-FFF2-40B4-BE49-F238E27FC236}">
                <a16:creationId xmlns:a16="http://schemas.microsoft.com/office/drawing/2014/main" id="{B97F09BF-47ED-902C-3DFF-D00C0F20EB9F}"/>
              </a:ext>
            </a:extLst>
          </p:cNvPr>
          <p:cNvSpPr/>
          <p:nvPr/>
        </p:nvSpPr>
        <p:spPr>
          <a:xfrm>
            <a:off x="2473230" y="5140935"/>
            <a:ext cx="211455" cy="21145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F8482E41-EA89-1F2B-8BC4-061DB9977F90}"/>
                  </a:ext>
                </a:extLst>
              </p:cNvPr>
              <p:cNvSpPr txBox="1"/>
              <p:nvPr/>
            </p:nvSpPr>
            <p:spPr>
              <a:xfrm rot="21511109">
                <a:off x="6785944" y="4298895"/>
                <a:ext cx="886303" cy="3915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𝑐𝑓𝑔</m:t>
                          </m:r>
                        </m:sub>
                      </m:sSub>
                    </m:oMath>
                  </m:oMathPara>
                </a14:m>
                <a:endParaRPr lang="en-US" b="0" dirty="0"/>
              </a:p>
            </p:txBody>
          </p:sp>
        </mc:Choice>
        <mc:Fallback xmlns="">
          <p:sp>
            <p:nvSpPr>
              <p:cNvPr id="90" name="TextBox 89">
                <a:extLst>
                  <a:ext uri="{FF2B5EF4-FFF2-40B4-BE49-F238E27FC236}">
                    <a16:creationId xmlns:a16="http://schemas.microsoft.com/office/drawing/2014/main" id="{F8482E41-EA89-1F2B-8BC4-061DB9977F90}"/>
                  </a:ext>
                </a:extLst>
              </p:cNvPr>
              <p:cNvSpPr txBox="1">
                <a:spLocks noRot="1" noChangeAspect="1" noMove="1" noResize="1" noEditPoints="1" noAdjustHandles="1" noChangeArrowheads="1" noChangeShapeType="1" noTextEdit="1"/>
              </p:cNvSpPr>
              <p:nvPr/>
            </p:nvSpPr>
            <p:spPr>
              <a:xfrm rot="21511109">
                <a:off x="6785944" y="4298895"/>
                <a:ext cx="886303" cy="391582"/>
              </a:xfrm>
              <a:prstGeom prst="rect">
                <a:avLst/>
              </a:prstGeom>
              <a:blipFill>
                <a:blip r:embed="rId6"/>
                <a:stretch>
                  <a:fillRect b="-5882"/>
                </a:stretch>
              </a:blipFill>
            </p:spPr>
            <p:txBody>
              <a:bodyPr/>
              <a:lstStyle/>
              <a:p>
                <a:r>
                  <a:rPr lang="en-US">
                    <a:noFill/>
                  </a:rPr>
                  <a:t> </a:t>
                </a:r>
              </a:p>
            </p:txBody>
          </p:sp>
        </mc:Fallback>
      </mc:AlternateContent>
      <p:sp>
        <p:nvSpPr>
          <p:cNvPr id="92" name="Oval 91">
            <a:extLst>
              <a:ext uri="{FF2B5EF4-FFF2-40B4-BE49-F238E27FC236}">
                <a16:creationId xmlns:a16="http://schemas.microsoft.com/office/drawing/2014/main" id="{48215983-64AA-F1F3-7F2E-3D0ACC836F83}"/>
              </a:ext>
            </a:extLst>
          </p:cNvPr>
          <p:cNvSpPr/>
          <p:nvPr/>
        </p:nvSpPr>
        <p:spPr>
          <a:xfrm>
            <a:off x="7123369" y="4664163"/>
            <a:ext cx="211455" cy="211455"/>
          </a:xfrm>
          <a:prstGeom prst="ellipse">
            <a:avLst/>
          </a:prstGeom>
          <a:solidFill>
            <a:srgbClr val="92D05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92D050"/>
              </a:solidFill>
            </a:endParaRPr>
          </a:p>
        </p:txBody>
      </p:sp>
      <p:cxnSp>
        <p:nvCxnSpPr>
          <p:cNvPr id="97" name="Straight Arrow Connector 96">
            <a:extLst>
              <a:ext uri="{FF2B5EF4-FFF2-40B4-BE49-F238E27FC236}">
                <a16:creationId xmlns:a16="http://schemas.microsoft.com/office/drawing/2014/main" id="{29F08AE1-91A2-256F-E4AB-76B8BE2BB736}"/>
              </a:ext>
            </a:extLst>
          </p:cNvPr>
          <p:cNvCxnSpPr/>
          <p:nvPr/>
        </p:nvCxnSpPr>
        <p:spPr>
          <a:xfrm flipV="1">
            <a:off x="1605915" y="2068830"/>
            <a:ext cx="0" cy="41148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9" name="Right Arrow 118">
            <a:extLst>
              <a:ext uri="{FF2B5EF4-FFF2-40B4-BE49-F238E27FC236}">
                <a16:creationId xmlns:a16="http://schemas.microsoft.com/office/drawing/2014/main" id="{ACBBEA38-7319-C0CA-518A-12793890DA30}"/>
              </a:ext>
            </a:extLst>
          </p:cNvPr>
          <p:cNvSpPr/>
          <p:nvPr/>
        </p:nvSpPr>
        <p:spPr>
          <a:xfrm rot="21243128" flipV="1">
            <a:off x="2669332" y="4949096"/>
            <a:ext cx="4458472" cy="146013"/>
          </a:xfrm>
          <a:prstGeom prst="rightArrow">
            <a:avLst/>
          </a:prstGeom>
          <a:gradFill flip="none" rotWithShape="1">
            <a:gsLst>
              <a:gs pos="0">
                <a:schemeClr val="tx1"/>
              </a:gs>
              <a:gs pos="56000">
                <a:schemeClr val="accent6">
                  <a:lumMod val="75000"/>
                </a:schemeClr>
              </a:gs>
              <a:gs pos="94000">
                <a:srgbClr val="92D05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ight Arrow 119">
            <a:extLst>
              <a:ext uri="{FF2B5EF4-FFF2-40B4-BE49-F238E27FC236}">
                <a16:creationId xmlns:a16="http://schemas.microsoft.com/office/drawing/2014/main" id="{B0575E94-5C9B-7393-15E6-DA1574E9315A}"/>
              </a:ext>
            </a:extLst>
          </p:cNvPr>
          <p:cNvSpPr/>
          <p:nvPr/>
        </p:nvSpPr>
        <p:spPr>
          <a:xfrm rot="19030503" flipV="1">
            <a:off x="1464599" y="5663128"/>
            <a:ext cx="1224157" cy="143253"/>
          </a:xfrm>
          <a:prstGeom prst="rightArrow">
            <a:avLst/>
          </a:prstGeom>
          <a:gradFill flip="none" rotWithShape="1">
            <a:gsLst>
              <a:gs pos="0">
                <a:schemeClr val="bg1"/>
              </a:gs>
              <a:gs pos="56000">
                <a:schemeClr val="bg1">
                  <a:lumMod val="75000"/>
                </a:schemeClr>
              </a:gs>
              <a:gs pos="94000">
                <a:schemeClr val="tx1"/>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09A0D4A-EF82-7A59-1665-E97D03DB28AA}"/>
                  </a:ext>
                </a:extLst>
              </p:cNvPr>
              <p:cNvSpPr txBox="1"/>
              <p:nvPr/>
            </p:nvSpPr>
            <p:spPr>
              <a:xfrm>
                <a:off x="3033233" y="4575302"/>
                <a:ext cx="298184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𝜖</m:t>
                          </m:r>
                        </m:e>
                        <m:sub>
                          <m:r>
                            <a:rPr lang="en-US" i="1">
                              <a:solidFill>
                                <a:schemeClr val="tx1"/>
                              </a:solidFill>
                              <a:latin typeface="Cambria Math" panose="02040503050406030204" pitchFamily="18" charset="0"/>
                            </a:rPr>
                            <m:t>𝜃</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𝑡</m:t>
                              </m:r>
                            </m:sub>
                          </m:sSub>
                          <m:r>
                            <a:rPr lang="en-US" i="1">
                              <a:solidFill>
                                <a:schemeClr val="tx1"/>
                              </a:solidFill>
                              <a:latin typeface="Cambria Math" panose="02040503050406030204" pitchFamily="18" charset="0"/>
                            </a:rPr>
                            <m:t>, </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𝑐</m:t>
                              </m:r>
                            </m:e>
                            <m:sub>
                              <m:r>
                                <a:rPr lang="en-US" b="0" i="1" smtClean="0">
                                  <a:solidFill>
                                    <a:schemeClr val="tx1"/>
                                  </a:solidFill>
                                  <a:latin typeface="Cambria Math" panose="02040503050406030204" pitchFamily="18" charset="0"/>
                                </a:rPr>
                                <m:t>𝑐𝑜𝑛𝑡𝑒𝑛𝑡</m:t>
                              </m:r>
                            </m:sub>
                          </m:sSub>
                          <m:r>
                            <a:rPr lang="en-US" b="0" i="1" smtClean="0">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𝑡</m:t>
                          </m:r>
                        </m:e>
                      </m:d>
                    </m:oMath>
                  </m:oMathPara>
                </a14:m>
                <a:endParaRPr lang="en-US" b="0" dirty="0">
                  <a:solidFill>
                    <a:schemeClr val="tx1"/>
                  </a:solidFill>
                </a:endParaRPr>
              </a:p>
            </p:txBody>
          </p:sp>
        </mc:Choice>
        <mc:Fallback xmlns="">
          <p:sp>
            <p:nvSpPr>
              <p:cNvPr id="9" name="TextBox 8">
                <a:extLst>
                  <a:ext uri="{FF2B5EF4-FFF2-40B4-BE49-F238E27FC236}">
                    <a16:creationId xmlns:a16="http://schemas.microsoft.com/office/drawing/2014/main" id="{809A0D4A-EF82-7A59-1665-E97D03DB28AA}"/>
                  </a:ext>
                </a:extLst>
              </p:cNvPr>
              <p:cNvSpPr txBox="1">
                <a:spLocks noRot="1" noChangeAspect="1" noMove="1" noResize="1" noEditPoints="1" noAdjustHandles="1" noChangeArrowheads="1" noChangeShapeType="1" noTextEdit="1"/>
              </p:cNvSpPr>
              <p:nvPr/>
            </p:nvSpPr>
            <p:spPr>
              <a:xfrm>
                <a:off x="3033233" y="4575302"/>
                <a:ext cx="2981840" cy="369332"/>
              </a:xfrm>
              <a:prstGeom prst="rect">
                <a:avLst/>
              </a:prstGeom>
              <a:blipFill>
                <a:blip r:embed="rId7"/>
                <a:stretch>
                  <a:fillRect/>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DF435E3B-E57A-6C52-9A97-EC4D4CF9A4BF}"/>
              </a:ext>
            </a:extLst>
          </p:cNvPr>
          <p:cNvSpPr/>
          <p:nvPr/>
        </p:nvSpPr>
        <p:spPr>
          <a:xfrm>
            <a:off x="3656334" y="5013486"/>
            <a:ext cx="211455" cy="211455"/>
          </a:xfrm>
          <a:prstGeom prst="ellipse">
            <a:avLst/>
          </a:prstGeom>
          <a:solidFill>
            <a:srgbClr val="92D05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rgbClr val="92D050"/>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74910C7-7D24-0B70-B6F2-E6B8A99F0948}"/>
                  </a:ext>
                </a:extLst>
              </p:cNvPr>
              <p:cNvSpPr txBox="1"/>
              <p:nvPr/>
            </p:nvSpPr>
            <p:spPr>
              <a:xfrm>
                <a:off x="2473230" y="3985608"/>
                <a:ext cx="2981840" cy="44300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𝜖</m:t>
                          </m:r>
                        </m:e>
                        <m:sub>
                          <m:sSub>
                            <m:sSubPr>
                              <m:ctrlPr>
                                <a:rPr lang="en-US" b="1" i="1" smtClean="0">
                                  <a:solidFill>
                                    <a:srgbClr val="CC99FF"/>
                                  </a:solidFill>
                                  <a:latin typeface="Cambria Math" panose="02040503050406030204" pitchFamily="18" charset="0"/>
                                </a:rPr>
                              </m:ctrlPr>
                            </m:sSubPr>
                            <m:e>
                              <m:r>
                                <a:rPr lang="en-US" b="1" i="1">
                                  <a:solidFill>
                                    <a:srgbClr val="CC99FF"/>
                                  </a:solidFill>
                                  <a:latin typeface="Cambria Math" panose="02040503050406030204" pitchFamily="18" charset="0"/>
                                </a:rPr>
                                <m:t>𝜽</m:t>
                              </m:r>
                            </m:e>
                            <m:sub>
                              <m:r>
                                <a:rPr lang="en-US" b="1" i="1" smtClean="0">
                                  <a:solidFill>
                                    <a:srgbClr val="CC99FF"/>
                                  </a:solidFill>
                                  <a:latin typeface="Cambria Math" panose="02040503050406030204" pitchFamily="18" charset="0"/>
                                </a:rPr>
                                <m:t>𝒔𝒕𝒚𝒍𝒆</m:t>
                              </m:r>
                            </m:sub>
                          </m:sSub>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 </m:t>
                          </m:r>
                          <m:sSub>
                            <m:sSubPr>
                              <m:ctrlPr>
                                <a:rPr lang="en-US" b="0" i="1" smtClean="0">
                                  <a:solidFill>
                                    <a:srgbClr val="CC99FF"/>
                                  </a:solidFill>
                                  <a:latin typeface="Cambria Math" panose="02040503050406030204" pitchFamily="18" charset="0"/>
                                </a:rPr>
                              </m:ctrlPr>
                            </m:sSubPr>
                            <m:e>
                              <m:r>
                                <a:rPr lang="en-US" b="0" i="1" smtClean="0">
                                  <a:solidFill>
                                    <a:srgbClr val="CC99FF"/>
                                  </a:solidFill>
                                  <a:latin typeface="Cambria Math" panose="02040503050406030204" pitchFamily="18" charset="0"/>
                                </a:rPr>
                                <m:t>𝑐</m:t>
                              </m:r>
                            </m:e>
                            <m:sub>
                              <m:r>
                                <a:rPr lang="en-US" b="0" i="1" smtClean="0">
                                  <a:solidFill>
                                    <a:srgbClr val="CC99FF"/>
                                  </a:solidFill>
                                  <a:latin typeface="Cambria Math" panose="02040503050406030204" pitchFamily="18" charset="0"/>
                                </a:rPr>
                                <m:t>𝑠𝑡𝑦𝑙𝑒</m:t>
                              </m:r>
                            </m:sub>
                          </m:sSub>
                          <m:r>
                            <a:rPr lang="en-US" b="0" i="1" smtClean="0">
                              <a:latin typeface="Cambria Math" panose="02040503050406030204" pitchFamily="18" charset="0"/>
                            </a:rPr>
                            <m:t>,</m:t>
                          </m:r>
                          <m:r>
                            <a:rPr lang="en-US" i="1">
                              <a:latin typeface="Cambria Math" panose="02040503050406030204" pitchFamily="18" charset="0"/>
                            </a:rPr>
                            <m:t>𝑡</m:t>
                          </m:r>
                        </m:e>
                      </m:d>
                    </m:oMath>
                  </m:oMathPara>
                </a14:m>
                <a:endParaRPr lang="en-US" b="0" dirty="0"/>
              </a:p>
            </p:txBody>
          </p:sp>
        </mc:Choice>
        <mc:Fallback xmlns="">
          <p:sp>
            <p:nvSpPr>
              <p:cNvPr id="11" name="TextBox 10">
                <a:extLst>
                  <a:ext uri="{FF2B5EF4-FFF2-40B4-BE49-F238E27FC236}">
                    <a16:creationId xmlns:a16="http://schemas.microsoft.com/office/drawing/2014/main" id="{574910C7-7D24-0B70-B6F2-E6B8A99F0948}"/>
                  </a:ext>
                </a:extLst>
              </p:cNvPr>
              <p:cNvSpPr txBox="1">
                <a:spLocks noRot="1" noChangeAspect="1" noMove="1" noResize="1" noEditPoints="1" noAdjustHandles="1" noChangeArrowheads="1" noChangeShapeType="1" noTextEdit="1"/>
              </p:cNvSpPr>
              <p:nvPr/>
            </p:nvSpPr>
            <p:spPr>
              <a:xfrm>
                <a:off x="2473230" y="3985608"/>
                <a:ext cx="2981840" cy="443006"/>
              </a:xfrm>
              <a:prstGeom prst="rect">
                <a:avLst/>
              </a:prstGeom>
              <a:blipFill>
                <a:blip r:embed="rId8"/>
                <a:stretch>
                  <a:fillRect b="-2778"/>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2CB4D354-9297-247C-8BEF-DAAAE874F435}"/>
              </a:ext>
            </a:extLst>
          </p:cNvPr>
          <p:cNvSpPr/>
          <p:nvPr/>
        </p:nvSpPr>
        <p:spPr>
          <a:xfrm>
            <a:off x="2894235" y="4287578"/>
            <a:ext cx="211455" cy="211455"/>
          </a:xfrm>
          <a:prstGeom prst="ellipse">
            <a:avLst/>
          </a:prstGeom>
          <a:solidFill>
            <a:srgbClr val="CC99FF"/>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9D4C4E02-BAD5-2610-A66F-A2EB94932B90}"/>
              </a:ext>
            </a:extLst>
          </p:cNvPr>
          <p:cNvSpPr/>
          <p:nvPr/>
        </p:nvSpPr>
        <p:spPr>
          <a:xfrm rot="13337023" flipV="1">
            <a:off x="2968356" y="4682769"/>
            <a:ext cx="842133" cy="139955"/>
          </a:xfrm>
          <a:prstGeom prst="rightArrow">
            <a:avLst/>
          </a:prstGeom>
          <a:gradFill flip="none" rotWithShape="1">
            <a:gsLst>
              <a:gs pos="0">
                <a:srgbClr val="92D050"/>
              </a:gs>
              <a:gs pos="53000">
                <a:srgbClr val="F6EBEF"/>
              </a:gs>
              <a:gs pos="94000">
                <a:srgbClr val="CC99FF"/>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67AA674-DDE4-AB8C-1DED-16947E8D41E9}"/>
              </a:ext>
            </a:extLst>
          </p:cNvPr>
          <p:cNvPicPr>
            <a:picLocks noChangeAspect="1"/>
          </p:cNvPicPr>
          <p:nvPr/>
        </p:nvPicPr>
        <p:blipFill>
          <a:blip r:embed="rId9"/>
          <a:srcRect/>
          <a:stretch/>
        </p:blipFill>
        <p:spPr>
          <a:xfrm>
            <a:off x="7473114" y="4784851"/>
            <a:ext cx="1228627" cy="1228920"/>
          </a:xfrm>
          <a:prstGeom prst="rect">
            <a:avLst/>
          </a:prstGeom>
          <a:ln w="28575">
            <a:solidFill>
              <a:schemeClr val="tx1"/>
            </a:solidFill>
          </a:ln>
        </p:spPr>
      </p:pic>
      <p:sp>
        <p:nvSpPr>
          <p:cNvPr id="15" name="Title 1">
            <a:extLst>
              <a:ext uri="{FF2B5EF4-FFF2-40B4-BE49-F238E27FC236}">
                <a16:creationId xmlns:a16="http://schemas.microsoft.com/office/drawing/2014/main" id="{7D88BFA5-3F18-FFD3-6C37-4025046B19CF}"/>
              </a:ext>
            </a:extLst>
          </p:cNvPr>
          <p:cNvSpPr txBox="1">
            <a:spLocks/>
          </p:cNvSpPr>
          <p:nvPr/>
        </p:nvSpPr>
        <p:spPr>
          <a:xfrm>
            <a:off x="838200" y="3354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Our Style Guidance</a:t>
            </a:r>
          </a:p>
        </p:txBody>
      </p:sp>
      <p:cxnSp>
        <p:nvCxnSpPr>
          <p:cNvPr id="16" name="Straight Arrow Connector 15">
            <a:extLst>
              <a:ext uri="{FF2B5EF4-FFF2-40B4-BE49-F238E27FC236}">
                <a16:creationId xmlns:a16="http://schemas.microsoft.com/office/drawing/2014/main" id="{45C62FCA-9A15-D532-BC70-69A712D9378C}"/>
              </a:ext>
            </a:extLst>
          </p:cNvPr>
          <p:cNvCxnSpPr>
            <a:cxnSpLocks/>
          </p:cNvCxnSpPr>
          <p:nvPr/>
        </p:nvCxnSpPr>
        <p:spPr>
          <a:xfrm>
            <a:off x="1604649" y="6166485"/>
            <a:ext cx="85732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3" name="Audio 2">
            <a:extLst>
              <a:ext uri="{FF2B5EF4-FFF2-40B4-BE49-F238E27FC236}">
                <a16:creationId xmlns:a16="http://schemas.microsoft.com/office/drawing/2014/main" id="{A6FAD05B-5E66-B49B-5DFD-09C528E692D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280786524"/>
      </p:ext>
    </p:extLst>
  </p:cSld>
  <p:clrMapOvr>
    <a:masterClrMapping/>
  </p:clrMapOvr>
  <mc:AlternateContent xmlns:mc="http://schemas.openxmlformats.org/markup-compatibility/2006" xmlns:p14="http://schemas.microsoft.com/office/powerpoint/2010/main">
    <mc:Choice Requires="p14">
      <p:transition spd="slow" p14:dur="2000" advTm="18452"/>
    </mc:Choice>
    <mc:Fallback xmlns="">
      <p:transition spd="slow" advTm="18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animEffect transition="in" filter="fade">
                                      <p:cBhvr>
                                        <p:cTn id="9" dur="500"/>
                                        <p:tgtEl>
                                          <p:spTgt spid="9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90" grpId="0"/>
      <p:bldP spid="9" grpId="0"/>
      <p:bldP spid="10" grpId="0" animBg="1"/>
      <p:bldP spid="11" grpId="0"/>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E370F9F-571E-F5C3-B131-ECB611617441}"/>
              </a:ext>
            </a:extLst>
          </p:cNvPr>
          <p:cNvGrpSpPr/>
          <p:nvPr/>
        </p:nvGrpSpPr>
        <p:grpSpPr>
          <a:xfrm>
            <a:off x="2515459" y="2244057"/>
            <a:ext cx="1660102" cy="2003323"/>
            <a:chOff x="1169989" y="2224873"/>
            <a:chExt cx="1660102" cy="2003323"/>
          </a:xfrm>
        </p:grpSpPr>
        <p:pic>
          <p:nvPicPr>
            <p:cNvPr id="14" name="Picture 13">
              <a:extLst>
                <a:ext uri="{FF2B5EF4-FFF2-40B4-BE49-F238E27FC236}">
                  <a16:creationId xmlns:a16="http://schemas.microsoft.com/office/drawing/2014/main" id="{82954106-71E6-C1E7-3E7C-1672EAF66E59}"/>
                </a:ext>
              </a:extLst>
            </p:cNvPr>
            <p:cNvPicPr>
              <a:picLocks noChangeAspect="1"/>
            </p:cNvPicPr>
            <p:nvPr/>
          </p:nvPicPr>
          <p:blipFill>
            <a:blip r:embed="rId6">
              <a:alphaModFix/>
            </a:blip>
            <a:stretch>
              <a:fillRect/>
            </a:stretch>
          </p:blipFill>
          <p:spPr>
            <a:xfrm>
              <a:off x="1169989" y="2224873"/>
              <a:ext cx="1660102" cy="1656863"/>
            </a:xfrm>
            <a:prstGeom prst="rect">
              <a:avLst/>
            </a:prstGeom>
            <a:ln w="28575">
              <a:solidFill>
                <a:schemeClr val="tx1"/>
              </a:solidFill>
            </a:ln>
          </p:spPr>
        </p:pic>
        <p:sp>
          <p:nvSpPr>
            <p:cNvPr id="12" name="Title 1">
              <a:extLst>
                <a:ext uri="{FF2B5EF4-FFF2-40B4-BE49-F238E27FC236}">
                  <a16:creationId xmlns:a16="http://schemas.microsoft.com/office/drawing/2014/main" id="{B0B64072-E618-3C57-4A5A-B84585E4D3BB}"/>
                </a:ext>
              </a:extLst>
            </p:cNvPr>
            <p:cNvSpPr txBox="1">
              <a:spLocks/>
            </p:cNvSpPr>
            <p:nvPr/>
          </p:nvSpPr>
          <p:spPr>
            <a:xfrm>
              <a:off x="1472675" y="3835120"/>
              <a:ext cx="1054730" cy="393076"/>
            </a:xfrm>
            <a:prstGeom prst="rect">
              <a:avLst/>
            </a:prstGeom>
            <a:ln w="28575">
              <a:noFill/>
            </a:ln>
          </p:spPr>
          <p:txBody>
            <a:bodyPr vert="horz" lIns="91440" tIns="45720" rIns="91440" bIns="45720" rtlCol="0" anchor="ctr">
              <a:noAutofit/>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400" dirty="0"/>
                <a:t>seed 1</a:t>
              </a:r>
            </a:p>
          </p:txBody>
        </p:sp>
      </p:grpSp>
      <p:grpSp>
        <p:nvGrpSpPr>
          <p:cNvPr id="24" name="Group 23">
            <a:extLst>
              <a:ext uri="{FF2B5EF4-FFF2-40B4-BE49-F238E27FC236}">
                <a16:creationId xmlns:a16="http://schemas.microsoft.com/office/drawing/2014/main" id="{F350AC37-3CB2-F05A-F073-C32DCFF79963}"/>
              </a:ext>
            </a:extLst>
          </p:cNvPr>
          <p:cNvGrpSpPr/>
          <p:nvPr/>
        </p:nvGrpSpPr>
        <p:grpSpPr>
          <a:xfrm>
            <a:off x="2691259" y="2526184"/>
            <a:ext cx="1653656" cy="2026645"/>
            <a:chOff x="1345789" y="2507000"/>
            <a:chExt cx="1653656" cy="2026645"/>
          </a:xfrm>
        </p:grpSpPr>
        <p:pic>
          <p:nvPicPr>
            <p:cNvPr id="13" name="Picture 12">
              <a:extLst>
                <a:ext uri="{FF2B5EF4-FFF2-40B4-BE49-F238E27FC236}">
                  <a16:creationId xmlns:a16="http://schemas.microsoft.com/office/drawing/2014/main" id="{9FF29D33-88A2-25CC-AA4E-5E3FFE0A8A68}"/>
                </a:ext>
              </a:extLst>
            </p:cNvPr>
            <p:cNvPicPr>
              <a:picLocks noChangeAspect="1"/>
            </p:cNvPicPr>
            <p:nvPr/>
          </p:nvPicPr>
          <p:blipFill>
            <a:blip r:embed="rId6">
              <a:alphaModFix/>
            </a:blip>
            <a:stretch>
              <a:fillRect/>
            </a:stretch>
          </p:blipFill>
          <p:spPr>
            <a:xfrm rot="5400000">
              <a:off x="1344172" y="2508617"/>
              <a:ext cx="1656890" cy="1653656"/>
            </a:xfrm>
            <a:prstGeom prst="rect">
              <a:avLst/>
            </a:prstGeom>
            <a:ln w="28575">
              <a:solidFill>
                <a:schemeClr val="tx1"/>
              </a:solidFill>
            </a:ln>
          </p:spPr>
        </p:pic>
        <p:sp>
          <p:nvSpPr>
            <p:cNvPr id="23" name="Title 1">
              <a:extLst>
                <a:ext uri="{FF2B5EF4-FFF2-40B4-BE49-F238E27FC236}">
                  <a16:creationId xmlns:a16="http://schemas.microsoft.com/office/drawing/2014/main" id="{D930338D-302B-073B-C72A-873FE0A990C0}"/>
                </a:ext>
              </a:extLst>
            </p:cNvPr>
            <p:cNvSpPr txBox="1">
              <a:spLocks/>
            </p:cNvSpPr>
            <p:nvPr/>
          </p:nvSpPr>
          <p:spPr>
            <a:xfrm>
              <a:off x="1648475" y="4140569"/>
              <a:ext cx="1054730" cy="393076"/>
            </a:xfrm>
            <a:prstGeom prst="rect">
              <a:avLst/>
            </a:prstGeom>
            <a:ln w="28575">
              <a:noFill/>
            </a:ln>
          </p:spPr>
          <p:txBody>
            <a:bodyPr vert="horz" lIns="91440" tIns="45720" rIns="91440" bIns="45720" rtlCol="0" anchor="ctr">
              <a:noAutofit/>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400" dirty="0"/>
                <a:t>seed 2</a:t>
              </a:r>
            </a:p>
          </p:txBody>
        </p:sp>
      </p:grpSp>
      <p:grpSp>
        <p:nvGrpSpPr>
          <p:cNvPr id="11" name="Group 10">
            <a:extLst>
              <a:ext uri="{FF2B5EF4-FFF2-40B4-BE49-F238E27FC236}">
                <a16:creationId xmlns:a16="http://schemas.microsoft.com/office/drawing/2014/main" id="{90030A49-DABA-2129-6723-5C11A51AB825}"/>
              </a:ext>
            </a:extLst>
          </p:cNvPr>
          <p:cNvGrpSpPr/>
          <p:nvPr/>
        </p:nvGrpSpPr>
        <p:grpSpPr>
          <a:xfrm>
            <a:off x="2908776" y="2808312"/>
            <a:ext cx="1660128" cy="2049965"/>
            <a:chOff x="1563306" y="2789128"/>
            <a:chExt cx="1660128" cy="2049965"/>
          </a:xfrm>
        </p:grpSpPr>
        <p:sp>
          <p:nvSpPr>
            <p:cNvPr id="17" name="Title 1">
              <a:extLst>
                <a:ext uri="{FF2B5EF4-FFF2-40B4-BE49-F238E27FC236}">
                  <a16:creationId xmlns:a16="http://schemas.microsoft.com/office/drawing/2014/main" id="{CA9B8E96-DEF8-20AA-DDDC-86E24865BAC0}"/>
                </a:ext>
              </a:extLst>
            </p:cNvPr>
            <p:cNvSpPr txBox="1">
              <a:spLocks/>
            </p:cNvSpPr>
            <p:nvPr/>
          </p:nvSpPr>
          <p:spPr>
            <a:xfrm>
              <a:off x="1866005" y="4446017"/>
              <a:ext cx="1054730" cy="393076"/>
            </a:xfrm>
            <a:prstGeom prst="rect">
              <a:avLst/>
            </a:prstGeom>
            <a:ln w="28575">
              <a:noFill/>
            </a:ln>
          </p:spPr>
          <p:txBody>
            <a:bodyPr vert="horz" lIns="91440" tIns="45720" rIns="91440" bIns="45720" rtlCol="0" anchor="ctr">
              <a:noAutofit/>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400" dirty="0"/>
                <a:t>seed 3</a:t>
              </a:r>
            </a:p>
          </p:txBody>
        </p:sp>
        <p:pic>
          <p:nvPicPr>
            <p:cNvPr id="3" name="Picture 2">
              <a:extLst>
                <a:ext uri="{FF2B5EF4-FFF2-40B4-BE49-F238E27FC236}">
                  <a16:creationId xmlns:a16="http://schemas.microsoft.com/office/drawing/2014/main" id="{3B1B59DA-482B-EFC1-6660-ACA052A269AF}"/>
                </a:ext>
              </a:extLst>
            </p:cNvPr>
            <p:cNvPicPr>
              <a:picLocks noChangeAspect="1"/>
            </p:cNvPicPr>
            <p:nvPr/>
          </p:nvPicPr>
          <p:blipFill>
            <a:blip r:embed="rId6">
              <a:alphaModFix/>
            </a:blip>
            <a:stretch>
              <a:fillRect/>
            </a:stretch>
          </p:blipFill>
          <p:spPr>
            <a:xfrm>
              <a:off x="1563306" y="2789128"/>
              <a:ext cx="1660128" cy="1656889"/>
            </a:xfrm>
            <a:prstGeom prst="rect">
              <a:avLst/>
            </a:prstGeom>
            <a:ln w="28575">
              <a:solidFill>
                <a:schemeClr val="tx1"/>
              </a:solidFill>
            </a:ln>
          </p:spPr>
        </p:pic>
      </p:grpSp>
      <p:sp>
        <p:nvSpPr>
          <p:cNvPr id="2" name="Title 1">
            <a:extLst>
              <a:ext uri="{FF2B5EF4-FFF2-40B4-BE49-F238E27FC236}">
                <a16:creationId xmlns:a16="http://schemas.microsoft.com/office/drawing/2014/main" id="{012C07AA-C4F8-2882-758D-27237F6B9056}"/>
              </a:ext>
            </a:extLst>
          </p:cNvPr>
          <p:cNvSpPr>
            <a:spLocks noGrp="1"/>
          </p:cNvSpPr>
          <p:nvPr>
            <p:ph type="title"/>
          </p:nvPr>
        </p:nvSpPr>
        <p:spPr/>
        <p:txBody>
          <a:bodyPr/>
          <a:lstStyle/>
          <a:p>
            <a:r>
              <a:rPr lang="en-US" dirty="0"/>
              <a:t>Large-Scale Text-to-Image Models</a:t>
            </a:r>
          </a:p>
        </p:txBody>
      </p:sp>
      <p:sp>
        <p:nvSpPr>
          <p:cNvPr id="76" name="Rectangle 75">
            <a:extLst>
              <a:ext uri="{FF2B5EF4-FFF2-40B4-BE49-F238E27FC236}">
                <a16:creationId xmlns:a16="http://schemas.microsoft.com/office/drawing/2014/main" id="{6FD12C3C-AF80-0F7D-F6A3-81420E676BE3}"/>
              </a:ext>
            </a:extLst>
          </p:cNvPr>
          <p:cNvSpPr/>
          <p:nvPr/>
        </p:nvSpPr>
        <p:spPr>
          <a:xfrm>
            <a:off x="7703631" y="6114109"/>
            <a:ext cx="4557138" cy="954107"/>
          </a:xfrm>
          <a:prstGeom prst="rect">
            <a:avLst/>
          </a:prstGeom>
        </p:spPr>
        <p:txBody>
          <a:bodyPr wrap="square">
            <a:spAutoFit/>
          </a:bodyPr>
          <a:lstStyle/>
          <a:p>
            <a:r>
              <a:rPr lang="en-US" sz="1400" b="1" dirty="0">
                <a:latin typeface="Helvetica Light" panose="020B0403020202020204" pitchFamily="34" charset="0"/>
              </a:rPr>
              <a:t>DDPM </a:t>
            </a:r>
            <a:r>
              <a:rPr lang="en-US" sz="1400" dirty="0">
                <a:latin typeface="Helvetica Light" panose="020B0403020202020204" pitchFamily="34" charset="0"/>
              </a:rPr>
              <a:t>[Ho et. al, </a:t>
            </a:r>
            <a:r>
              <a:rPr lang="en-US" sz="1400" dirty="0" err="1">
                <a:latin typeface="Helvetica Light" panose="020B0403020202020204" pitchFamily="34" charset="0"/>
              </a:rPr>
              <a:t>NeurIPS</a:t>
            </a:r>
            <a:r>
              <a:rPr lang="en-US" sz="1400" dirty="0">
                <a:latin typeface="Helvetica Light" panose="020B0403020202020204" pitchFamily="34" charset="0"/>
              </a:rPr>
              <a:t> 2020]</a:t>
            </a:r>
            <a:endParaRPr lang="en-US" sz="1400" b="1" dirty="0">
              <a:latin typeface="Helvetica Light" panose="020B0403020202020204" pitchFamily="34" charset="0"/>
            </a:endParaRPr>
          </a:p>
          <a:p>
            <a:r>
              <a:rPr lang="en-US" sz="1400" b="1" dirty="0">
                <a:latin typeface="Helvetica Light" panose="020B0403020202020204" pitchFamily="34" charset="0"/>
              </a:rPr>
              <a:t>Latent Diffusion Models </a:t>
            </a:r>
            <a:r>
              <a:rPr lang="en-US" sz="1400" dirty="0">
                <a:latin typeface="Helvetica Light" panose="020B0403020202020204" pitchFamily="34" charset="0"/>
              </a:rPr>
              <a:t>[Rombach et al. CVPR 2022]</a:t>
            </a:r>
          </a:p>
          <a:p>
            <a:r>
              <a:rPr lang="en-US" sz="1400" b="1" dirty="0">
                <a:latin typeface="Helvetica Light" panose="020B0403020202020204" pitchFamily="34" charset="0"/>
              </a:rPr>
              <a:t>Stable Diffusion XL </a:t>
            </a:r>
            <a:r>
              <a:rPr lang="en-US" sz="1400" dirty="0">
                <a:latin typeface="Helvetica Light" panose="020B0403020202020204" pitchFamily="34" charset="0"/>
              </a:rPr>
              <a:t>[Podell et al. </a:t>
            </a:r>
            <a:r>
              <a:rPr lang="en-US" sz="1400" dirty="0" err="1">
                <a:latin typeface="Helvetica Light" panose="020B0403020202020204" pitchFamily="34" charset="0"/>
              </a:rPr>
              <a:t>arxiv</a:t>
            </a:r>
            <a:r>
              <a:rPr lang="en-US" sz="1400" dirty="0">
                <a:latin typeface="Helvetica Light" panose="020B0403020202020204" pitchFamily="34" charset="0"/>
              </a:rPr>
              <a:t> 2023]</a:t>
            </a:r>
          </a:p>
          <a:p>
            <a:endParaRPr lang="en-US" sz="1400" dirty="0">
              <a:latin typeface="Helvetica Light" panose="020B0403020202020204" pitchFamily="34" charset="0"/>
            </a:endParaRPr>
          </a:p>
        </p:txBody>
      </p:sp>
      <p:cxnSp>
        <p:nvCxnSpPr>
          <p:cNvPr id="16" name="Straight Arrow Connector 15">
            <a:extLst>
              <a:ext uri="{FF2B5EF4-FFF2-40B4-BE49-F238E27FC236}">
                <a16:creationId xmlns:a16="http://schemas.microsoft.com/office/drawing/2014/main" id="{15ED9111-E664-C80D-55D1-B8C5F6B0C410}"/>
              </a:ext>
            </a:extLst>
          </p:cNvPr>
          <p:cNvCxnSpPr>
            <a:cxnSpLocks/>
          </p:cNvCxnSpPr>
          <p:nvPr/>
        </p:nvCxnSpPr>
        <p:spPr>
          <a:xfrm>
            <a:off x="6799105" y="3476483"/>
            <a:ext cx="46503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8078235-9E5C-2439-5DE6-42662DA11D37}"/>
              </a:ext>
            </a:extLst>
          </p:cNvPr>
          <p:cNvGrpSpPr/>
          <p:nvPr/>
        </p:nvGrpSpPr>
        <p:grpSpPr>
          <a:xfrm>
            <a:off x="2473537" y="1690689"/>
            <a:ext cx="3630696" cy="931392"/>
            <a:chOff x="1245477" y="1448550"/>
            <a:chExt cx="3630696" cy="931392"/>
          </a:xfrm>
        </p:grpSpPr>
        <p:sp>
          <p:nvSpPr>
            <p:cNvPr id="75" name="TextBox 74">
              <a:extLst>
                <a:ext uri="{FF2B5EF4-FFF2-40B4-BE49-F238E27FC236}">
                  <a16:creationId xmlns:a16="http://schemas.microsoft.com/office/drawing/2014/main" id="{B1B7979B-A73B-AEAF-3854-00041D613A50}"/>
                </a:ext>
              </a:extLst>
            </p:cNvPr>
            <p:cNvSpPr txBox="1"/>
            <p:nvPr/>
          </p:nvSpPr>
          <p:spPr>
            <a:xfrm>
              <a:off x="1245477" y="1448550"/>
              <a:ext cx="3018033" cy="369332"/>
            </a:xfrm>
            <a:prstGeom prst="rect">
              <a:avLst/>
            </a:prstGeom>
            <a:noFill/>
          </p:spPr>
          <p:txBody>
            <a:bodyPr wrap="square" rtlCol="0" anchor="ctr">
              <a:spAutoFit/>
            </a:bodyPr>
            <a:lstStyle/>
            <a:p>
              <a:pPr algn="ctr"/>
              <a:r>
                <a:rPr lang="en-US" dirty="0">
                  <a:latin typeface="Helvetica" pitchFamily="2" charset="0"/>
                </a:rPr>
                <a:t>Caption: “A photo of a dog”</a:t>
              </a:r>
            </a:p>
          </p:txBody>
        </p:sp>
        <p:cxnSp>
          <p:nvCxnSpPr>
            <p:cNvPr id="21" name="Elbow Connector 20">
              <a:extLst>
                <a:ext uri="{FF2B5EF4-FFF2-40B4-BE49-F238E27FC236}">
                  <a16:creationId xmlns:a16="http://schemas.microsoft.com/office/drawing/2014/main" id="{69DFC86A-EE0F-5E22-5281-0F54DAF7AB19}"/>
                </a:ext>
              </a:extLst>
            </p:cNvPr>
            <p:cNvCxnSpPr>
              <a:cxnSpLocks/>
              <a:stCxn id="75" idx="3"/>
            </p:cNvCxnSpPr>
            <p:nvPr/>
          </p:nvCxnSpPr>
          <p:spPr>
            <a:xfrm>
              <a:off x="4263510" y="1633216"/>
              <a:ext cx="612663" cy="746726"/>
            </a:xfrm>
            <a:prstGeom prst="bentConnector2">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grpSp>
      <p:grpSp>
        <p:nvGrpSpPr>
          <p:cNvPr id="4" name="Group 3">
            <a:extLst>
              <a:ext uri="{FF2B5EF4-FFF2-40B4-BE49-F238E27FC236}">
                <a16:creationId xmlns:a16="http://schemas.microsoft.com/office/drawing/2014/main" id="{4F81CA2E-AD70-ED4B-1230-B36238F0A36E}"/>
              </a:ext>
            </a:extLst>
          </p:cNvPr>
          <p:cNvGrpSpPr/>
          <p:nvPr/>
        </p:nvGrpSpPr>
        <p:grpSpPr>
          <a:xfrm>
            <a:off x="5051198" y="3733290"/>
            <a:ext cx="2047460" cy="860156"/>
            <a:chOff x="3823138" y="3491151"/>
            <a:chExt cx="2047460" cy="860156"/>
          </a:xfrm>
        </p:grpSpPr>
        <p:grpSp>
          <p:nvGrpSpPr>
            <p:cNvPr id="5" name="Group 4">
              <a:extLst>
                <a:ext uri="{FF2B5EF4-FFF2-40B4-BE49-F238E27FC236}">
                  <a16:creationId xmlns:a16="http://schemas.microsoft.com/office/drawing/2014/main" id="{23E559BB-98A8-13D0-9770-DF807379EEF7}"/>
                </a:ext>
              </a:extLst>
            </p:cNvPr>
            <p:cNvGrpSpPr/>
            <p:nvPr/>
          </p:nvGrpSpPr>
          <p:grpSpPr>
            <a:xfrm>
              <a:off x="3823138" y="3491151"/>
              <a:ext cx="2047460" cy="634111"/>
              <a:chOff x="3823138" y="3491151"/>
              <a:chExt cx="2047460" cy="634111"/>
            </a:xfrm>
          </p:grpSpPr>
          <p:cxnSp>
            <p:nvCxnSpPr>
              <p:cNvPr id="7" name="Elbow Connector 6">
                <a:extLst>
                  <a:ext uri="{FF2B5EF4-FFF2-40B4-BE49-F238E27FC236}">
                    <a16:creationId xmlns:a16="http://schemas.microsoft.com/office/drawing/2014/main" id="{2BBDB400-9F56-AFDE-8293-B82EE82AFFE1}"/>
                  </a:ext>
                </a:extLst>
              </p:cNvPr>
              <p:cNvCxnSpPr>
                <a:cxnSpLocks/>
              </p:cNvCxnSpPr>
              <p:nvPr/>
            </p:nvCxnSpPr>
            <p:spPr>
              <a:xfrm rot="5400000" flipH="1" flipV="1">
                <a:off x="3673898" y="3640392"/>
                <a:ext cx="634111" cy="335630"/>
              </a:xfrm>
              <a:prstGeom prst="bentConnector3">
                <a:avLst>
                  <a:gd name="adj1" fmla="val 100680"/>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05DEE92-0676-06DE-EEF2-A7F70BC02927}"/>
                  </a:ext>
                </a:extLst>
              </p:cNvPr>
              <p:cNvCxnSpPr>
                <a:cxnSpLocks/>
              </p:cNvCxnSpPr>
              <p:nvPr/>
            </p:nvCxnSpPr>
            <p:spPr>
              <a:xfrm>
                <a:off x="3823138" y="4111731"/>
                <a:ext cx="204746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Elbow Connector 8">
                <a:extLst>
                  <a:ext uri="{FF2B5EF4-FFF2-40B4-BE49-F238E27FC236}">
                    <a16:creationId xmlns:a16="http://schemas.microsoft.com/office/drawing/2014/main" id="{4E504BD9-290B-6331-D662-41EA9B7319F0}"/>
                  </a:ext>
                </a:extLst>
              </p:cNvPr>
              <p:cNvCxnSpPr>
                <a:cxnSpLocks/>
              </p:cNvCxnSpPr>
              <p:nvPr/>
            </p:nvCxnSpPr>
            <p:spPr>
              <a:xfrm rot="16200000" flipH="1">
                <a:off x="5475106" y="3720572"/>
                <a:ext cx="585997" cy="183032"/>
              </a:xfrm>
              <a:prstGeom prst="bentConnector3">
                <a:avLst>
                  <a:gd name="adj1" fmla="val -2535"/>
                </a:avLst>
              </a:prstGeom>
              <a:ln w="28575"/>
            </p:spPr>
            <p:style>
              <a:lnRef idx="1">
                <a:schemeClr val="dk1"/>
              </a:lnRef>
              <a:fillRef idx="0">
                <a:schemeClr val="dk1"/>
              </a:fillRef>
              <a:effectRef idx="0">
                <a:schemeClr val="dk1"/>
              </a:effectRef>
              <a:fontRef idx="minor">
                <a:schemeClr val="tx1"/>
              </a:fontRef>
            </p:style>
          </p:cxnSp>
        </p:grpSp>
        <p:sp>
          <p:nvSpPr>
            <p:cNvPr id="6" name="TextBox 5">
              <a:extLst>
                <a:ext uri="{FF2B5EF4-FFF2-40B4-BE49-F238E27FC236}">
                  <a16:creationId xmlns:a16="http://schemas.microsoft.com/office/drawing/2014/main" id="{6DA701AA-53DB-5679-E837-340B1195D265}"/>
                </a:ext>
              </a:extLst>
            </p:cNvPr>
            <p:cNvSpPr txBox="1"/>
            <p:nvPr/>
          </p:nvSpPr>
          <p:spPr>
            <a:xfrm>
              <a:off x="4016889" y="4105086"/>
              <a:ext cx="1659957" cy="246221"/>
            </a:xfrm>
            <a:prstGeom prst="rect">
              <a:avLst/>
            </a:prstGeom>
            <a:noFill/>
            <a:ln w="28575">
              <a:noFill/>
            </a:ln>
          </p:spPr>
          <p:txBody>
            <a:bodyPr wrap="square" rtlCol="0" anchor="ctr">
              <a:spAutoFit/>
            </a:bodyPr>
            <a:lstStyle/>
            <a:p>
              <a:pPr algn="ctr"/>
              <a:r>
                <a:rPr lang="en-US" sz="1000" dirty="0">
                  <a:latin typeface="Helvetica" pitchFamily="2" charset="0"/>
                </a:rPr>
                <a:t>Many Denoising Steps</a:t>
              </a:r>
            </a:p>
          </p:txBody>
        </p:sp>
      </p:grpSp>
      <p:grpSp>
        <p:nvGrpSpPr>
          <p:cNvPr id="27" name="Group 26">
            <a:extLst>
              <a:ext uri="{FF2B5EF4-FFF2-40B4-BE49-F238E27FC236}">
                <a16:creationId xmlns:a16="http://schemas.microsoft.com/office/drawing/2014/main" id="{43E4DED6-A7ED-7736-0B05-7A1092AC7D4B}"/>
              </a:ext>
            </a:extLst>
          </p:cNvPr>
          <p:cNvGrpSpPr/>
          <p:nvPr/>
        </p:nvGrpSpPr>
        <p:grpSpPr>
          <a:xfrm>
            <a:off x="4768702" y="2902765"/>
            <a:ext cx="1950700" cy="1147581"/>
            <a:chOff x="3540642" y="2660626"/>
            <a:chExt cx="1950700" cy="1147581"/>
          </a:xfrm>
        </p:grpSpPr>
        <p:grpSp>
          <p:nvGrpSpPr>
            <p:cNvPr id="58" name="Group 57">
              <a:extLst>
                <a:ext uri="{FF2B5EF4-FFF2-40B4-BE49-F238E27FC236}">
                  <a16:creationId xmlns:a16="http://schemas.microsoft.com/office/drawing/2014/main" id="{E7E3F0EF-D5E2-5F3D-42AD-426691DBA08F}"/>
                </a:ext>
              </a:extLst>
            </p:cNvPr>
            <p:cNvGrpSpPr/>
            <p:nvPr/>
          </p:nvGrpSpPr>
          <p:grpSpPr>
            <a:xfrm>
              <a:off x="4263510" y="2660626"/>
              <a:ext cx="1227832" cy="1147581"/>
              <a:chOff x="10555696" y="2140479"/>
              <a:chExt cx="3253563" cy="3040912"/>
            </a:xfrm>
          </p:grpSpPr>
          <p:sp>
            <p:nvSpPr>
              <p:cNvPr id="65" name="Rectangle 64">
                <a:extLst>
                  <a:ext uri="{FF2B5EF4-FFF2-40B4-BE49-F238E27FC236}">
                    <a16:creationId xmlns:a16="http://schemas.microsoft.com/office/drawing/2014/main" id="{6407BF4C-B192-F152-720E-F288ADDE41A5}"/>
                  </a:ext>
                </a:extLst>
              </p:cNvPr>
              <p:cNvSpPr/>
              <p:nvPr/>
            </p:nvSpPr>
            <p:spPr>
              <a:xfrm>
                <a:off x="10555696" y="2140479"/>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66" name="Rectangle 65">
                <a:extLst>
                  <a:ext uri="{FF2B5EF4-FFF2-40B4-BE49-F238E27FC236}">
                    <a16:creationId xmlns:a16="http://schemas.microsoft.com/office/drawing/2014/main" id="{D7388B78-0340-2ED0-7609-9B612C1E0D73}"/>
                  </a:ext>
                </a:extLst>
              </p:cNvPr>
              <p:cNvSpPr/>
              <p:nvPr/>
            </p:nvSpPr>
            <p:spPr>
              <a:xfrm>
                <a:off x="11246707" y="2480990"/>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67" name="Rectangle 66">
                <a:extLst>
                  <a:ext uri="{FF2B5EF4-FFF2-40B4-BE49-F238E27FC236}">
                    <a16:creationId xmlns:a16="http://schemas.microsoft.com/office/drawing/2014/main" id="{EF87B434-A80A-2E06-1635-AEC5EF655D16}"/>
                  </a:ext>
                </a:extLst>
              </p:cNvPr>
              <p:cNvSpPr/>
              <p:nvPr/>
            </p:nvSpPr>
            <p:spPr>
              <a:xfrm>
                <a:off x="11937718" y="2853129"/>
                <a:ext cx="489518" cy="161561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68" name="Rectangle 67">
                <a:extLst>
                  <a:ext uri="{FF2B5EF4-FFF2-40B4-BE49-F238E27FC236}">
                    <a16:creationId xmlns:a16="http://schemas.microsoft.com/office/drawing/2014/main" id="{1735B00A-1DF7-1AB8-DC37-4E31C95F24CA}"/>
                  </a:ext>
                </a:extLst>
              </p:cNvPr>
              <p:cNvSpPr/>
              <p:nvPr/>
            </p:nvSpPr>
            <p:spPr>
              <a:xfrm>
                <a:off x="12628729" y="2480990"/>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69" name="Rectangle 68">
                <a:extLst>
                  <a:ext uri="{FF2B5EF4-FFF2-40B4-BE49-F238E27FC236}">
                    <a16:creationId xmlns:a16="http://schemas.microsoft.com/office/drawing/2014/main" id="{5590FC22-D1E5-53B7-8968-58705D20C0F1}"/>
                  </a:ext>
                </a:extLst>
              </p:cNvPr>
              <p:cNvSpPr/>
              <p:nvPr/>
            </p:nvSpPr>
            <p:spPr>
              <a:xfrm>
                <a:off x="13319741" y="2140479"/>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70" name="TextBox 69">
                <a:extLst>
                  <a:ext uri="{FF2B5EF4-FFF2-40B4-BE49-F238E27FC236}">
                    <a16:creationId xmlns:a16="http://schemas.microsoft.com/office/drawing/2014/main" id="{5BE3F4FB-6356-DC28-3855-648B34D7DF9C}"/>
                  </a:ext>
                </a:extLst>
              </p:cNvPr>
              <p:cNvSpPr txBox="1"/>
              <p:nvPr/>
            </p:nvSpPr>
            <p:spPr>
              <a:xfrm>
                <a:off x="10784001" y="3049254"/>
                <a:ext cx="2776300" cy="1223341"/>
              </a:xfrm>
              <a:prstGeom prst="rect">
                <a:avLst/>
              </a:prstGeom>
              <a:solidFill>
                <a:schemeClr val="accent1">
                  <a:lumMod val="20000"/>
                  <a:lumOff val="80000"/>
                </a:schemeClr>
              </a:solidFill>
              <a:ln w="28575">
                <a:solidFill>
                  <a:schemeClr val="tx1"/>
                </a:solidFill>
              </a:ln>
            </p:spPr>
            <p:txBody>
              <a:bodyPr wrap="square" rtlCol="0" anchor="ctr">
                <a:spAutoFit/>
              </a:bodyPr>
              <a:lstStyle/>
              <a:p>
                <a:pPr algn="ctr"/>
                <a:r>
                  <a:rPr lang="en-US" sz="1200" dirty="0">
                    <a:latin typeface="Helvetica" pitchFamily="2" charset="0"/>
                  </a:rPr>
                  <a:t>Pretrained</a:t>
                </a:r>
              </a:p>
              <a:p>
                <a:pPr algn="ctr"/>
                <a:r>
                  <a:rPr lang="en-US" sz="1200" dirty="0">
                    <a:latin typeface="Helvetica" pitchFamily="2" charset="0"/>
                  </a:rPr>
                  <a:t>U-Net</a:t>
                </a:r>
              </a:p>
            </p:txBody>
          </p:sp>
        </p:grpSp>
        <p:cxnSp>
          <p:nvCxnSpPr>
            <p:cNvPr id="25" name="Straight Arrow Connector 24">
              <a:extLst>
                <a:ext uri="{FF2B5EF4-FFF2-40B4-BE49-F238E27FC236}">
                  <a16:creationId xmlns:a16="http://schemas.microsoft.com/office/drawing/2014/main" id="{E27A32F9-93EF-A054-D788-B92D00A976E5}"/>
                </a:ext>
              </a:extLst>
            </p:cNvPr>
            <p:cNvCxnSpPr>
              <a:cxnSpLocks/>
            </p:cNvCxnSpPr>
            <p:nvPr/>
          </p:nvCxnSpPr>
          <p:spPr>
            <a:xfrm>
              <a:off x="3540642" y="3234344"/>
              <a:ext cx="61812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8" name="Google Shape;122;p1">
            <a:extLst>
              <a:ext uri="{FF2B5EF4-FFF2-40B4-BE49-F238E27FC236}">
                <a16:creationId xmlns:a16="http://schemas.microsoft.com/office/drawing/2014/main" id="{C2C48352-A4F5-2A2F-6D43-ADDCB6166B26}"/>
              </a:ext>
            </a:extLst>
          </p:cNvPr>
          <p:cNvPicPr preferRelativeResize="0"/>
          <p:nvPr/>
        </p:nvPicPr>
        <p:blipFill>
          <a:blip r:embed="rId7"/>
          <a:srcRect/>
          <a:stretch/>
        </p:blipFill>
        <p:spPr>
          <a:xfrm>
            <a:off x="7468547" y="2241972"/>
            <a:ext cx="1659956" cy="1656889"/>
          </a:xfrm>
          <a:prstGeom prst="rect">
            <a:avLst/>
          </a:prstGeom>
          <a:noFill/>
          <a:ln w="28575" cap="flat" cmpd="sng">
            <a:solidFill>
              <a:schemeClr val="dk1"/>
            </a:solidFill>
            <a:prstDash val="solid"/>
            <a:round/>
            <a:headEnd type="none" w="sm" len="sm"/>
            <a:tailEnd type="none" w="sm" len="sm"/>
          </a:ln>
        </p:spPr>
      </p:pic>
      <p:pic>
        <p:nvPicPr>
          <p:cNvPr id="29" name="Google Shape;121;p1">
            <a:extLst>
              <a:ext uri="{FF2B5EF4-FFF2-40B4-BE49-F238E27FC236}">
                <a16:creationId xmlns:a16="http://schemas.microsoft.com/office/drawing/2014/main" id="{B5D3B172-D5EC-AE26-4572-1DB599DB1B94}"/>
              </a:ext>
            </a:extLst>
          </p:cNvPr>
          <p:cNvPicPr preferRelativeResize="0"/>
          <p:nvPr/>
        </p:nvPicPr>
        <p:blipFill>
          <a:blip r:embed="rId8"/>
          <a:srcRect/>
          <a:stretch/>
        </p:blipFill>
        <p:spPr>
          <a:xfrm>
            <a:off x="7646398" y="2515585"/>
            <a:ext cx="1660987" cy="1664208"/>
          </a:xfrm>
          <a:prstGeom prst="rect">
            <a:avLst/>
          </a:prstGeom>
          <a:noFill/>
          <a:ln w="28575" cap="flat" cmpd="sng">
            <a:solidFill>
              <a:schemeClr val="dk1"/>
            </a:solidFill>
            <a:prstDash val="solid"/>
            <a:round/>
            <a:headEnd type="none" w="sm" len="sm"/>
            <a:tailEnd type="none" w="sm" len="sm"/>
          </a:ln>
        </p:spPr>
      </p:pic>
      <p:pic>
        <p:nvPicPr>
          <p:cNvPr id="30" name="Google Shape;120;p1">
            <a:extLst>
              <a:ext uri="{FF2B5EF4-FFF2-40B4-BE49-F238E27FC236}">
                <a16:creationId xmlns:a16="http://schemas.microsoft.com/office/drawing/2014/main" id="{AB1CC796-5D31-4D25-F29B-E552E8BB6F72}"/>
              </a:ext>
            </a:extLst>
          </p:cNvPr>
          <p:cNvPicPr preferRelativeResize="0"/>
          <p:nvPr/>
        </p:nvPicPr>
        <p:blipFill>
          <a:blip r:embed="rId9"/>
          <a:srcRect/>
          <a:stretch/>
        </p:blipFill>
        <p:spPr>
          <a:xfrm>
            <a:off x="7883650" y="2808312"/>
            <a:ext cx="1655064" cy="1655064"/>
          </a:xfrm>
          <a:prstGeom prst="rect">
            <a:avLst/>
          </a:prstGeom>
          <a:noFill/>
          <a:ln w="28575" cap="flat" cmpd="sng">
            <a:solidFill>
              <a:schemeClr val="dk1"/>
            </a:solidFill>
            <a:prstDash val="solid"/>
            <a:round/>
            <a:headEnd type="none" w="sm" len="sm"/>
            <a:tailEnd type="none" w="sm" len="sm"/>
          </a:ln>
        </p:spPr>
      </p:pic>
      <p:sp>
        <p:nvSpPr>
          <p:cNvPr id="15" name="Slide Number Placeholder 14">
            <a:extLst>
              <a:ext uri="{FF2B5EF4-FFF2-40B4-BE49-F238E27FC236}">
                <a16:creationId xmlns:a16="http://schemas.microsoft.com/office/drawing/2014/main" id="{D878B073-E683-B866-75A3-BB05F4386F1F}"/>
              </a:ext>
            </a:extLst>
          </p:cNvPr>
          <p:cNvSpPr>
            <a:spLocks noGrp="1"/>
          </p:cNvSpPr>
          <p:nvPr>
            <p:ph type="sldNum" sz="quarter" idx="12"/>
          </p:nvPr>
        </p:nvSpPr>
        <p:spPr/>
        <p:txBody>
          <a:bodyPr/>
          <a:lstStyle/>
          <a:p>
            <a:fld id="{3264C1AE-DE44-4966-837A-438CCB5D2F67}" type="slidenum">
              <a:rPr lang="en-US" smtClean="0"/>
              <a:t>2</a:t>
            </a:fld>
            <a:endParaRPr lang="en-US" dirty="0"/>
          </a:p>
        </p:txBody>
      </p:sp>
      <p:pic>
        <p:nvPicPr>
          <p:cNvPr id="32" name="Audio 31">
            <a:extLst>
              <a:ext uri="{FF2B5EF4-FFF2-40B4-BE49-F238E27FC236}">
                <a16:creationId xmlns:a16="http://schemas.microsoft.com/office/drawing/2014/main" id="{6056261D-30F1-AC9C-6FC8-D4DCA6F8AFB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7990420"/>
      </p:ext>
    </p:extLst>
  </p:cSld>
  <p:clrMapOvr>
    <a:masterClrMapping/>
  </p:clrMapOvr>
  <mc:AlternateContent xmlns:mc="http://schemas.openxmlformats.org/markup-compatibility/2006" xmlns:p14="http://schemas.microsoft.com/office/powerpoint/2010/main">
    <mc:Choice Requires="p14">
      <p:transition spd="slow" p14:dur="2000" advTm="22121"/>
    </mc:Choice>
    <mc:Fallback xmlns="">
      <p:transition spd="slow" advTm="22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3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D8021-F54E-7601-ACE8-589755F87EC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8184CAE-EEF5-682F-B301-A445D89A975E}"/>
              </a:ext>
            </a:extLst>
          </p:cNvPr>
          <p:cNvSpPr txBox="1">
            <a:spLocks/>
          </p:cNvSpPr>
          <p:nvPr/>
        </p:nvSpPr>
        <p:spPr>
          <a:xfrm>
            <a:off x="838200" y="3354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Our Style Guidance</a:t>
            </a:r>
          </a:p>
        </p:txBody>
      </p:sp>
      <p:sp>
        <p:nvSpPr>
          <p:cNvPr id="7" name="Slide Number Placeholder 6">
            <a:extLst>
              <a:ext uri="{FF2B5EF4-FFF2-40B4-BE49-F238E27FC236}">
                <a16:creationId xmlns:a16="http://schemas.microsoft.com/office/drawing/2014/main" id="{72243C11-8A21-98E6-EDCF-33EF360EE1B3}"/>
              </a:ext>
            </a:extLst>
          </p:cNvPr>
          <p:cNvSpPr>
            <a:spLocks noGrp="1"/>
          </p:cNvSpPr>
          <p:nvPr>
            <p:ph type="sldNum" sz="quarter" idx="12"/>
          </p:nvPr>
        </p:nvSpPr>
        <p:spPr/>
        <p:txBody>
          <a:bodyPr/>
          <a:lstStyle/>
          <a:p>
            <a:fld id="{3264C1AE-DE44-4966-837A-438CCB5D2F67}" type="slidenum">
              <a:rPr lang="en-US" smtClean="0"/>
              <a:t>20</a:t>
            </a:fld>
            <a:endParaRPr lang="en-US"/>
          </a:p>
        </p:txBody>
      </p:sp>
      <p:sp>
        <p:nvSpPr>
          <p:cNvPr id="89" name="Oval 88">
            <a:extLst>
              <a:ext uri="{FF2B5EF4-FFF2-40B4-BE49-F238E27FC236}">
                <a16:creationId xmlns:a16="http://schemas.microsoft.com/office/drawing/2014/main" id="{B3005D01-E2FB-32DA-EE00-12A39DB992BA}"/>
              </a:ext>
            </a:extLst>
          </p:cNvPr>
          <p:cNvSpPr/>
          <p:nvPr/>
        </p:nvSpPr>
        <p:spPr>
          <a:xfrm>
            <a:off x="2473230" y="5140935"/>
            <a:ext cx="211455" cy="21145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85E4C6A5-1909-68CC-4803-DF3A40F5DA4F}"/>
              </a:ext>
            </a:extLst>
          </p:cNvPr>
          <p:cNvSpPr/>
          <p:nvPr/>
        </p:nvSpPr>
        <p:spPr>
          <a:xfrm>
            <a:off x="7123369" y="4664163"/>
            <a:ext cx="211455" cy="211455"/>
          </a:xfrm>
          <a:prstGeom prst="ellipse">
            <a:avLst/>
          </a:prstGeom>
          <a:solidFill>
            <a:srgbClr val="92D05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92D050"/>
              </a:solidFill>
            </a:endParaRPr>
          </a:p>
        </p:txBody>
      </p:sp>
      <p:cxnSp>
        <p:nvCxnSpPr>
          <p:cNvPr id="97" name="Straight Arrow Connector 96">
            <a:extLst>
              <a:ext uri="{FF2B5EF4-FFF2-40B4-BE49-F238E27FC236}">
                <a16:creationId xmlns:a16="http://schemas.microsoft.com/office/drawing/2014/main" id="{60C159F0-B19E-D7C5-CD50-A5919E082F30}"/>
              </a:ext>
            </a:extLst>
          </p:cNvPr>
          <p:cNvCxnSpPr/>
          <p:nvPr/>
        </p:nvCxnSpPr>
        <p:spPr>
          <a:xfrm flipV="1">
            <a:off x="1605915" y="2068830"/>
            <a:ext cx="0" cy="41148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9" name="Right Arrow 118">
            <a:extLst>
              <a:ext uri="{FF2B5EF4-FFF2-40B4-BE49-F238E27FC236}">
                <a16:creationId xmlns:a16="http://schemas.microsoft.com/office/drawing/2014/main" id="{2683210B-6BF3-0047-E998-FFD3DF79104B}"/>
              </a:ext>
            </a:extLst>
          </p:cNvPr>
          <p:cNvSpPr/>
          <p:nvPr/>
        </p:nvSpPr>
        <p:spPr>
          <a:xfrm rot="21243128" flipV="1">
            <a:off x="2669332" y="4949096"/>
            <a:ext cx="4458472" cy="146013"/>
          </a:xfrm>
          <a:prstGeom prst="rightArrow">
            <a:avLst/>
          </a:prstGeom>
          <a:gradFill flip="none" rotWithShape="1">
            <a:gsLst>
              <a:gs pos="0">
                <a:schemeClr val="tx1"/>
              </a:gs>
              <a:gs pos="56000">
                <a:schemeClr val="accent6">
                  <a:lumMod val="75000"/>
                </a:schemeClr>
              </a:gs>
              <a:gs pos="94000">
                <a:srgbClr val="92D05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ight Arrow 119">
            <a:extLst>
              <a:ext uri="{FF2B5EF4-FFF2-40B4-BE49-F238E27FC236}">
                <a16:creationId xmlns:a16="http://schemas.microsoft.com/office/drawing/2014/main" id="{9E4EA785-B1AE-4B10-538C-7C8E435AF3F6}"/>
              </a:ext>
            </a:extLst>
          </p:cNvPr>
          <p:cNvSpPr/>
          <p:nvPr/>
        </p:nvSpPr>
        <p:spPr>
          <a:xfrm rot="19030503" flipV="1">
            <a:off x="1464599" y="5663128"/>
            <a:ext cx="1224157" cy="143253"/>
          </a:xfrm>
          <a:prstGeom prst="rightArrow">
            <a:avLst/>
          </a:prstGeom>
          <a:gradFill flip="none" rotWithShape="1">
            <a:gsLst>
              <a:gs pos="0">
                <a:schemeClr val="bg1"/>
              </a:gs>
              <a:gs pos="56000">
                <a:schemeClr val="bg1">
                  <a:lumMod val="75000"/>
                </a:schemeClr>
              </a:gs>
              <a:gs pos="94000">
                <a:schemeClr val="tx1"/>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54D1FC0-D563-1836-1DCB-5FA9705A828C}"/>
                  </a:ext>
                </a:extLst>
              </p:cNvPr>
              <p:cNvSpPr txBox="1"/>
              <p:nvPr/>
            </p:nvSpPr>
            <p:spPr>
              <a:xfrm rot="2514837">
                <a:off x="3891240" y="3054306"/>
                <a:ext cx="4799864" cy="443006"/>
              </a:xfrm>
              <a:prstGeom prst="rect">
                <a:avLst/>
              </a:prstGeom>
              <a:noFill/>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𝑠𝑡𝑦𝑙𝑒</m:t>
                            </m:r>
                          </m:sub>
                        </m:sSub>
                        <m:r>
                          <a:rPr lang="en-US" b="0" i="1" smtClean="0">
                            <a:latin typeface="Cambria Math" panose="02040503050406030204" pitchFamily="18" charset="0"/>
                          </a:rPr>
                          <m:t>(</m:t>
                        </m:r>
                        <m:r>
                          <a:rPr lang="en-US" i="1">
                            <a:latin typeface="Cambria Math" panose="02040503050406030204" pitchFamily="18" charset="0"/>
                          </a:rPr>
                          <m:t>𝜖</m:t>
                        </m:r>
                      </m:e>
                      <m:sub>
                        <m:sSub>
                          <m:sSubPr>
                            <m:ctrlPr>
                              <a:rPr lang="en-US" b="0" i="1" smtClean="0">
                                <a:solidFill>
                                  <a:srgbClr val="CC99FF"/>
                                </a:solidFill>
                                <a:latin typeface="Cambria Math" panose="02040503050406030204" pitchFamily="18" charset="0"/>
                              </a:rPr>
                            </m:ctrlPr>
                          </m:sSubPr>
                          <m:e>
                            <m:r>
                              <a:rPr lang="en-US" i="1">
                                <a:solidFill>
                                  <a:srgbClr val="CC99FF"/>
                                </a:solidFill>
                                <a:latin typeface="Cambria Math" panose="02040503050406030204" pitchFamily="18" charset="0"/>
                              </a:rPr>
                              <m:t>𝜃</m:t>
                            </m:r>
                          </m:e>
                          <m:sub>
                            <m:r>
                              <a:rPr lang="en-US" b="0" i="1" smtClean="0">
                                <a:solidFill>
                                  <a:srgbClr val="CC99FF"/>
                                </a:solidFill>
                                <a:latin typeface="Cambria Math" panose="02040503050406030204" pitchFamily="18" charset="0"/>
                              </a:rPr>
                              <m:t>𝑠𝑡𝑦𝑙𝑒</m:t>
                            </m:r>
                          </m:sub>
                        </m:sSub>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 </m:t>
                        </m:r>
                        <m:sSub>
                          <m:sSubPr>
                            <m:ctrlPr>
                              <a:rPr lang="en-US" b="0" i="1" smtClean="0">
                                <a:solidFill>
                                  <a:srgbClr val="CC99FF"/>
                                </a:solidFill>
                                <a:latin typeface="Cambria Math" panose="02040503050406030204" pitchFamily="18" charset="0"/>
                              </a:rPr>
                            </m:ctrlPr>
                          </m:sSubPr>
                          <m:e>
                            <m:r>
                              <a:rPr lang="en-US" b="0" i="1" smtClean="0">
                                <a:solidFill>
                                  <a:srgbClr val="CC99FF"/>
                                </a:solidFill>
                                <a:latin typeface="Cambria Math" panose="02040503050406030204" pitchFamily="18" charset="0"/>
                              </a:rPr>
                              <m:t>𝑐</m:t>
                            </m:r>
                          </m:e>
                          <m:sub>
                            <m:r>
                              <a:rPr lang="en-US" b="0" i="1" smtClean="0">
                                <a:solidFill>
                                  <a:srgbClr val="CC99FF"/>
                                </a:solidFill>
                                <a:latin typeface="Cambria Math" panose="02040503050406030204" pitchFamily="18" charset="0"/>
                              </a:rPr>
                              <m:t>𝑠𝑡𝑦𝑙𝑒</m:t>
                            </m:r>
                          </m:sub>
                        </m:sSub>
                        <m:r>
                          <a:rPr lang="en-US" b="0" i="1" smtClean="0">
                            <a:latin typeface="Cambria Math" panose="02040503050406030204" pitchFamily="18" charset="0"/>
                          </a:rPr>
                          <m:t>,</m:t>
                        </m:r>
                        <m:r>
                          <a:rPr lang="en-US" i="1">
                            <a:latin typeface="Cambria Math" panose="02040503050406030204" pitchFamily="18" charset="0"/>
                          </a:rPr>
                          <m:t>𝑡</m:t>
                        </m:r>
                      </m:e>
                    </m:d>
                  </m:oMath>
                </a14:m>
                <a:r>
                  <a:rPr lang="en-US" dirty="0"/>
                  <a:t>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𝜖</m:t>
                        </m:r>
                      </m:e>
                      <m:sub>
                        <m:r>
                          <a:rPr lang="en-US" i="1">
                            <a:latin typeface="Cambria Math" panose="02040503050406030204" pitchFamily="18" charset="0"/>
                          </a:rPr>
                          <m:t>𝜃</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𝑐𝑜𝑛𝑡𝑒𝑛𝑡</m:t>
                            </m:r>
                          </m:sub>
                        </m:sSub>
                        <m:r>
                          <a:rPr lang="en-US" i="1">
                            <a:latin typeface="Cambria Math" panose="02040503050406030204" pitchFamily="18" charset="0"/>
                          </a:rPr>
                          <m:t>,</m:t>
                        </m:r>
                        <m:r>
                          <a:rPr lang="en-US" i="1">
                            <a:latin typeface="Cambria Math" panose="02040503050406030204" pitchFamily="18" charset="0"/>
                          </a:rPr>
                          <m:t>𝑡</m:t>
                        </m:r>
                      </m:e>
                    </m:d>
                  </m:oMath>
                </a14:m>
                <a:r>
                  <a:rPr lang="en-US" b="0" dirty="0"/>
                  <a:t>)</a:t>
                </a:r>
              </a:p>
            </p:txBody>
          </p:sp>
        </mc:Choice>
        <mc:Fallback xmlns="">
          <p:sp>
            <p:nvSpPr>
              <p:cNvPr id="2" name="TextBox 1">
                <a:extLst>
                  <a:ext uri="{FF2B5EF4-FFF2-40B4-BE49-F238E27FC236}">
                    <a16:creationId xmlns:a16="http://schemas.microsoft.com/office/drawing/2014/main" id="{A54D1FC0-D563-1836-1DCB-5FA9705A828C}"/>
                  </a:ext>
                </a:extLst>
              </p:cNvPr>
              <p:cNvSpPr txBox="1">
                <a:spLocks noRot="1" noChangeAspect="1" noMove="1" noResize="1" noEditPoints="1" noAdjustHandles="1" noChangeArrowheads="1" noChangeShapeType="1" noTextEdit="1"/>
              </p:cNvSpPr>
              <p:nvPr/>
            </p:nvSpPr>
            <p:spPr>
              <a:xfrm rot="2514837">
                <a:off x="3891240" y="3054306"/>
                <a:ext cx="4799864" cy="443006"/>
              </a:xfrm>
              <a:prstGeom prst="rect">
                <a:avLst/>
              </a:prstGeom>
              <a:blipFill>
                <a:blip r:embed="rId5"/>
                <a:stretch>
                  <a:fillRect r="-327" b="-1071"/>
                </a:stretch>
              </a:blipFill>
            </p:spPr>
            <p:txBody>
              <a:bodyPr/>
              <a:lstStyle/>
              <a:p>
                <a:r>
                  <a:rPr lang="en-US">
                    <a:noFill/>
                  </a:rPr>
                  <a:t> </a:t>
                </a:r>
              </a:p>
            </p:txBody>
          </p:sp>
        </mc:Fallback>
      </mc:AlternateContent>
      <p:sp>
        <p:nvSpPr>
          <p:cNvPr id="3" name="Oval 2">
            <a:extLst>
              <a:ext uri="{FF2B5EF4-FFF2-40B4-BE49-F238E27FC236}">
                <a16:creationId xmlns:a16="http://schemas.microsoft.com/office/drawing/2014/main" id="{DA9288BA-32CF-A34A-0893-7C127F238878}"/>
              </a:ext>
            </a:extLst>
          </p:cNvPr>
          <p:cNvSpPr/>
          <p:nvPr/>
        </p:nvSpPr>
        <p:spPr>
          <a:xfrm>
            <a:off x="4323684" y="2088109"/>
            <a:ext cx="211455" cy="211455"/>
          </a:xfrm>
          <a:prstGeom prst="ellipse">
            <a:avLst/>
          </a:prstGeom>
          <a:solidFill>
            <a:srgbClr val="CC99FF"/>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DC3BCB37-6324-FE22-423C-93800681DEAB}"/>
              </a:ext>
            </a:extLst>
          </p:cNvPr>
          <p:cNvSpPr/>
          <p:nvPr/>
        </p:nvSpPr>
        <p:spPr>
          <a:xfrm rot="13337023" flipV="1">
            <a:off x="4054047" y="3376856"/>
            <a:ext cx="3589115" cy="187284"/>
          </a:xfrm>
          <a:prstGeom prst="rightArrow">
            <a:avLst/>
          </a:prstGeom>
          <a:gradFill flip="none" rotWithShape="1">
            <a:gsLst>
              <a:gs pos="0">
                <a:srgbClr val="92D050"/>
              </a:gs>
              <a:gs pos="53000">
                <a:srgbClr val="F6EBEF"/>
              </a:gs>
              <a:gs pos="94000">
                <a:srgbClr val="CC99FF"/>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B826C20-629D-2A46-F5D8-11ED259857DD}"/>
                  </a:ext>
                </a:extLst>
              </p:cNvPr>
              <p:cNvSpPr txBox="1"/>
              <p:nvPr/>
            </p:nvSpPr>
            <p:spPr>
              <a:xfrm rot="21511109">
                <a:off x="7128283" y="4685843"/>
                <a:ext cx="886303" cy="3915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𝑐𝑓𝑔</m:t>
                          </m:r>
                        </m:sub>
                      </m:sSub>
                    </m:oMath>
                  </m:oMathPara>
                </a14:m>
                <a:endParaRPr lang="en-US" b="0" dirty="0"/>
              </a:p>
            </p:txBody>
          </p:sp>
        </mc:Choice>
        <mc:Fallback xmlns="">
          <p:sp>
            <p:nvSpPr>
              <p:cNvPr id="8" name="TextBox 7">
                <a:extLst>
                  <a:ext uri="{FF2B5EF4-FFF2-40B4-BE49-F238E27FC236}">
                    <a16:creationId xmlns:a16="http://schemas.microsoft.com/office/drawing/2014/main" id="{9B826C20-629D-2A46-F5D8-11ED259857DD}"/>
                  </a:ext>
                </a:extLst>
              </p:cNvPr>
              <p:cNvSpPr txBox="1">
                <a:spLocks noRot="1" noChangeAspect="1" noMove="1" noResize="1" noEditPoints="1" noAdjustHandles="1" noChangeArrowheads="1" noChangeShapeType="1" noTextEdit="1"/>
              </p:cNvSpPr>
              <p:nvPr/>
            </p:nvSpPr>
            <p:spPr>
              <a:xfrm rot="21511109">
                <a:off x="7128283" y="4685843"/>
                <a:ext cx="886303" cy="391582"/>
              </a:xfrm>
              <a:prstGeom prst="rect">
                <a:avLst/>
              </a:prstGeom>
              <a:blipFill>
                <a:blip r:embed="rId6"/>
                <a:stretch>
                  <a:fillRect b="-5882"/>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5F29F3B-25F9-2F32-3695-D1DB21C6E263}"/>
              </a:ext>
            </a:extLst>
          </p:cNvPr>
          <p:cNvPicPr>
            <a:picLocks noChangeAspect="1"/>
          </p:cNvPicPr>
          <p:nvPr/>
        </p:nvPicPr>
        <p:blipFill>
          <a:blip r:embed="rId7"/>
          <a:srcRect/>
          <a:stretch/>
        </p:blipFill>
        <p:spPr>
          <a:xfrm>
            <a:off x="7929569" y="4875618"/>
            <a:ext cx="1228627" cy="1228920"/>
          </a:xfrm>
          <a:prstGeom prst="rect">
            <a:avLst/>
          </a:prstGeom>
          <a:ln w="28575">
            <a:solidFill>
              <a:schemeClr val="tx1"/>
            </a:solidFill>
          </a:ln>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F1791DE-E8E5-8BC0-117F-472CCA26587C}"/>
                  </a:ext>
                </a:extLst>
              </p:cNvPr>
              <p:cNvSpPr txBox="1"/>
              <p:nvPr/>
            </p:nvSpPr>
            <p:spPr>
              <a:xfrm rot="21511109">
                <a:off x="3775235" y="1698462"/>
                <a:ext cx="886303" cy="3912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𝑠𝑡𝑦𝑙𝑒</m:t>
                          </m:r>
                        </m:sub>
                      </m:sSub>
                    </m:oMath>
                  </m:oMathPara>
                </a14:m>
                <a:endParaRPr lang="en-US" b="0" dirty="0"/>
              </a:p>
            </p:txBody>
          </p:sp>
        </mc:Choice>
        <mc:Fallback xmlns="">
          <p:sp>
            <p:nvSpPr>
              <p:cNvPr id="11" name="TextBox 10">
                <a:extLst>
                  <a:ext uri="{FF2B5EF4-FFF2-40B4-BE49-F238E27FC236}">
                    <a16:creationId xmlns:a16="http://schemas.microsoft.com/office/drawing/2014/main" id="{DF1791DE-E8E5-8BC0-117F-472CCA26587C}"/>
                  </a:ext>
                </a:extLst>
              </p:cNvPr>
              <p:cNvSpPr txBox="1">
                <a:spLocks noRot="1" noChangeAspect="1" noMove="1" noResize="1" noEditPoints="1" noAdjustHandles="1" noChangeArrowheads="1" noChangeShapeType="1" noTextEdit="1"/>
              </p:cNvSpPr>
              <p:nvPr/>
            </p:nvSpPr>
            <p:spPr>
              <a:xfrm rot="21511109">
                <a:off x="3775235" y="1698462"/>
                <a:ext cx="886303" cy="391261"/>
              </a:xfrm>
              <a:prstGeom prst="rect">
                <a:avLst/>
              </a:prstGeom>
              <a:blipFill>
                <a:blip r:embed="rId8"/>
                <a:stretch>
                  <a:fillRect b="-5882"/>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7F958F62-603B-60CA-764C-2580D71019F7}"/>
              </a:ext>
            </a:extLst>
          </p:cNvPr>
          <p:cNvCxnSpPr>
            <a:cxnSpLocks/>
          </p:cNvCxnSpPr>
          <p:nvPr/>
        </p:nvCxnSpPr>
        <p:spPr>
          <a:xfrm>
            <a:off x="1604649" y="6166485"/>
            <a:ext cx="85732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9" name="Audio 8">
            <a:extLst>
              <a:ext uri="{FF2B5EF4-FFF2-40B4-BE49-F238E27FC236}">
                <a16:creationId xmlns:a16="http://schemas.microsoft.com/office/drawing/2014/main" id="{6F28E6F3-5CB9-AF59-4FAD-7E0B4EA292D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87953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542">
        <p159:morph option="byObject"/>
      </p:transition>
    </mc:Choice>
    <mc:Fallback xmlns="">
      <p:transition spd="slow" advTm="85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EBFEB-6F1F-E885-8D9E-6B3D2866C75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E25B4D9-4FC1-C949-1DA1-73257417F842}"/>
              </a:ext>
            </a:extLst>
          </p:cNvPr>
          <p:cNvSpPr txBox="1">
            <a:spLocks/>
          </p:cNvSpPr>
          <p:nvPr/>
        </p:nvSpPr>
        <p:spPr>
          <a:xfrm>
            <a:off x="838200" y="3354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Our Style Guidance</a:t>
            </a:r>
          </a:p>
        </p:txBody>
      </p:sp>
      <p:sp>
        <p:nvSpPr>
          <p:cNvPr id="7" name="Slide Number Placeholder 6">
            <a:extLst>
              <a:ext uri="{FF2B5EF4-FFF2-40B4-BE49-F238E27FC236}">
                <a16:creationId xmlns:a16="http://schemas.microsoft.com/office/drawing/2014/main" id="{65739996-DB0B-4672-1DCC-0F746CCCE2DD}"/>
              </a:ext>
            </a:extLst>
          </p:cNvPr>
          <p:cNvSpPr>
            <a:spLocks noGrp="1"/>
          </p:cNvSpPr>
          <p:nvPr>
            <p:ph type="sldNum" sz="quarter" idx="12"/>
          </p:nvPr>
        </p:nvSpPr>
        <p:spPr/>
        <p:txBody>
          <a:bodyPr/>
          <a:lstStyle/>
          <a:p>
            <a:fld id="{3264C1AE-DE44-4966-837A-438CCB5D2F67}" type="slidenum">
              <a:rPr lang="en-US" smtClean="0"/>
              <a:t>21</a:t>
            </a:fld>
            <a:endParaRPr lang="en-US"/>
          </a:p>
        </p:txBody>
      </p:sp>
      <p:sp>
        <p:nvSpPr>
          <p:cNvPr id="89" name="Oval 88">
            <a:extLst>
              <a:ext uri="{FF2B5EF4-FFF2-40B4-BE49-F238E27FC236}">
                <a16:creationId xmlns:a16="http://schemas.microsoft.com/office/drawing/2014/main" id="{41D349E0-F406-9C9C-02EB-1F067E23ABD4}"/>
              </a:ext>
            </a:extLst>
          </p:cNvPr>
          <p:cNvSpPr/>
          <p:nvPr/>
        </p:nvSpPr>
        <p:spPr>
          <a:xfrm>
            <a:off x="2473230" y="5140935"/>
            <a:ext cx="211455" cy="21145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AE1898B8-79C0-A0D2-3E74-B4B7C1C8A90E}"/>
              </a:ext>
            </a:extLst>
          </p:cNvPr>
          <p:cNvSpPr/>
          <p:nvPr/>
        </p:nvSpPr>
        <p:spPr>
          <a:xfrm>
            <a:off x="7123369" y="4664163"/>
            <a:ext cx="211455" cy="211455"/>
          </a:xfrm>
          <a:prstGeom prst="ellipse">
            <a:avLst/>
          </a:prstGeom>
          <a:solidFill>
            <a:srgbClr val="92D05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92D050"/>
              </a:solidFill>
            </a:endParaRPr>
          </a:p>
        </p:txBody>
      </p:sp>
      <p:cxnSp>
        <p:nvCxnSpPr>
          <p:cNvPr id="97" name="Straight Arrow Connector 96">
            <a:extLst>
              <a:ext uri="{FF2B5EF4-FFF2-40B4-BE49-F238E27FC236}">
                <a16:creationId xmlns:a16="http://schemas.microsoft.com/office/drawing/2014/main" id="{459DDEEC-7F51-ED7F-DEF1-77CF94EDD62D}"/>
              </a:ext>
            </a:extLst>
          </p:cNvPr>
          <p:cNvCxnSpPr/>
          <p:nvPr/>
        </p:nvCxnSpPr>
        <p:spPr>
          <a:xfrm flipV="1">
            <a:off x="1605915" y="2068830"/>
            <a:ext cx="0" cy="41148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9" name="Right Arrow 118">
            <a:extLst>
              <a:ext uri="{FF2B5EF4-FFF2-40B4-BE49-F238E27FC236}">
                <a16:creationId xmlns:a16="http://schemas.microsoft.com/office/drawing/2014/main" id="{A7D6457F-4F70-5E49-89E8-64ACD595C089}"/>
              </a:ext>
            </a:extLst>
          </p:cNvPr>
          <p:cNvSpPr/>
          <p:nvPr/>
        </p:nvSpPr>
        <p:spPr>
          <a:xfrm rot="21243128" flipV="1">
            <a:off x="2669332" y="4949096"/>
            <a:ext cx="4458472" cy="146013"/>
          </a:xfrm>
          <a:prstGeom prst="rightArrow">
            <a:avLst/>
          </a:prstGeom>
          <a:gradFill flip="none" rotWithShape="1">
            <a:gsLst>
              <a:gs pos="0">
                <a:schemeClr val="tx1"/>
              </a:gs>
              <a:gs pos="56000">
                <a:schemeClr val="accent6">
                  <a:lumMod val="75000"/>
                </a:schemeClr>
              </a:gs>
              <a:gs pos="94000">
                <a:srgbClr val="92D05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ight Arrow 119">
            <a:extLst>
              <a:ext uri="{FF2B5EF4-FFF2-40B4-BE49-F238E27FC236}">
                <a16:creationId xmlns:a16="http://schemas.microsoft.com/office/drawing/2014/main" id="{1DE4D02E-3F74-AEAE-EC1E-C8B795ED3262}"/>
              </a:ext>
            </a:extLst>
          </p:cNvPr>
          <p:cNvSpPr/>
          <p:nvPr/>
        </p:nvSpPr>
        <p:spPr>
          <a:xfrm rot="19030503" flipV="1">
            <a:off x="1464599" y="5663128"/>
            <a:ext cx="1224157" cy="143253"/>
          </a:xfrm>
          <a:prstGeom prst="rightArrow">
            <a:avLst/>
          </a:prstGeom>
          <a:gradFill flip="none" rotWithShape="1">
            <a:gsLst>
              <a:gs pos="0">
                <a:schemeClr val="bg1"/>
              </a:gs>
              <a:gs pos="56000">
                <a:schemeClr val="bg1">
                  <a:lumMod val="75000"/>
                </a:schemeClr>
              </a:gs>
              <a:gs pos="94000">
                <a:schemeClr val="tx1"/>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D3625EF-FFCB-7990-CC7B-53BDEA6FF65A}"/>
              </a:ext>
            </a:extLst>
          </p:cNvPr>
          <p:cNvSpPr/>
          <p:nvPr/>
        </p:nvSpPr>
        <p:spPr>
          <a:xfrm>
            <a:off x="4323684" y="2088109"/>
            <a:ext cx="211455" cy="211455"/>
          </a:xfrm>
          <a:prstGeom prst="ellipse">
            <a:avLst/>
          </a:prstGeom>
          <a:solidFill>
            <a:srgbClr val="CC99FF"/>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FA9F209F-07FE-FA88-2E5B-0B2940E63401}"/>
              </a:ext>
            </a:extLst>
          </p:cNvPr>
          <p:cNvSpPr/>
          <p:nvPr/>
        </p:nvSpPr>
        <p:spPr>
          <a:xfrm rot="13337023" flipV="1">
            <a:off x="4054047" y="3376856"/>
            <a:ext cx="3589115" cy="187284"/>
          </a:xfrm>
          <a:prstGeom prst="rightArrow">
            <a:avLst/>
          </a:prstGeom>
          <a:gradFill flip="none" rotWithShape="1">
            <a:gsLst>
              <a:gs pos="0">
                <a:srgbClr val="92D050"/>
              </a:gs>
              <a:gs pos="53000">
                <a:srgbClr val="F6EBEF"/>
              </a:gs>
              <a:gs pos="94000">
                <a:srgbClr val="CC99FF"/>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BE3EB1E-4B32-A803-0F10-18EC1E800764}"/>
                  </a:ext>
                </a:extLst>
              </p:cNvPr>
              <p:cNvSpPr txBox="1"/>
              <p:nvPr/>
            </p:nvSpPr>
            <p:spPr>
              <a:xfrm rot="21511109">
                <a:off x="7128283" y="4685843"/>
                <a:ext cx="886303" cy="3915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𝑐𝑓𝑔</m:t>
                          </m:r>
                        </m:sub>
                      </m:sSub>
                    </m:oMath>
                  </m:oMathPara>
                </a14:m>
                <a:endParaRPr lang="en-US" b="0" dirty="0"/>
              </a:p>
            </p:txBody>
          </p:sp>
        </mc:Choice>
        <mc:Fallback xmlns="">
          <p:sp>
            <p:nvSpPr>
              <p:cNvPr id="8" name="TextBox 7">
                <a:extLst>
                  <a:ext uri="{FF2B5EF4-FFF2-40B4-BE49-F238E27FC236}">
                    <a16:creationId xmlns:a16="http://schemas.microsoft.com/office/drawing/2014/main" id="{EBE3EB1E-4B32-A803-0F10-18EC1E800764}"/>
                  </a:ext>
                </a:extLst>
              </p:cNvPr>
              <p:cNvSpPr txBox="1">
                <a:spLocks noRot="1" noChangeAspect="1" noMove="1" noResize="1" noEditPoints="1" noAdjustHandles="1" noChangeArrowheads="1" noChangeShapeType="1" noTextEdit="1"/>
              </p:cNvSpPr>
              <p:nvPr/>
            </p:nvSpPr>
            <p:spPr>
              <a:xfrm rot="21511109">
                <a:off x="7128283" y="4685843"/>
                <a:ext cx="886303" cy="391582"/>
              </a:xfrm>
              <a:prstGeom prst="rect">
                <a:avLst/>
              </a:prstGeom>
              <a:blipFill>
                <a:blip r:embed="rId6"/>
                <a:stretch>
                  <a:fillRect b="-5882"/>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CEEF09E-C702-36E8-2F86-08CC3B13CF70}"/>
              </a:ext>
            </a:extLst>
          </p:cNvPr>
          <p:cNvPicPr>
            <a:picLocks noChangeAspect="1"/>
          </p:cNvPicPr>
          <p:nvPr/>
        </p:nvPicPr>
        <p:blipFill>
          <a:blip r:embed="rId7"/>
          <a:srcRect/>
          <a:stretch/>
        </p:blipFill>
        <p:spPr>
          <a:xfrm>
            <a:off x="7644836" y="3394243"/>
            <a:ext cx="1228627" cy="1228920"/>
          </a:xfrm>
          <a:prstGeom prst="rect">
            <a:avLst/>
          </a:prstGeom>
          <a:ln w="28575">
            <a:solidFill>
              <a:schemeClr val="tx1"/>
            </a:solidFill>
          </a:ln>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23786C9-5FBF-8E40-ADBC-01C50EBFEE7F}"/>
                  </a:ext>
                </a:extLst>
              </p:cNvPr>
              <p:cNvSpPr txBox="1"/>
              <p:nvPr/>
            </p:nvSpPr>
            <p:spPr>
              <a:xfrm rot="21511109">
                <a:off x="3775235" y="1698462"/>
                <a:ext cx="886303" cy="3912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𝑠𝑡𝑦𝑙𝑒</m:t>
                          </m:r>
                        </m:sub>
                      </m:sSub>
                    </m:oMath>
                  </m:oMathPara>
                </a14:m>
                <a:endParaRPr lang="en-US" b="0" dirty="0"/>
              </a:p>
            </p:txBody>
          </p:sp>
        </mc:Choice>
        <mc:Fallback xmlns="">
          <p:sp>
            <p:nvSpPr>
              <p:cNvPr id="12" name="TextBox 11">
                <a:extLst>
                  <a:ext uri="{FF2B5EF4-FFF2-40B4-BE49-F238E27FC236}">
                    <a16:creationId xmlns:a16="http://schemas.microsoft.com/office/drawing/2014/main" id="{123786C9-5FBF-8E40-ADBC-01C50EBFEE7F}"/>
                  </a:ext>
                </a:extLst>
              </p:cNvPr>
              <p:cNvSpPr txBox="1">
                <a:spLocks noRot="1" noChangeAspect="1" noMove="1" noResize="1" noEditPoints="1" noAdjustHandles="1" noChangeArrowheads="1" noChangeShapeType="1" noTextEdit="1"/>
              </p:cNvSpPr>
              <p:nvPr/>
            </p:nvSpPr>
            <p:spPr>
              <a:xfrm rot="21511109">
                <a:off x="3775235" y="1698462"/>
                <a:ext cx="886303" cy="391261"/>
              </a:xfrm>
              <a:prstGeom prst="rect">
                <a:avLst/>
              </a:prstGeom>
              <a:blipFill>
                <a:blip r:embed="rId8"/>
                <a:stretch>
                  <a:fillRect b="-5882"/>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266B888E-B50B-AFED-128A-226AFBB267EC}"/>
              </a:ext>
            </a:extLst>
          </p:cNvPr>
          <p:cNvGrpSpPr/>
          <p:nvPr/>
        </p:nvGrpSpPr>
        <p:grpSpPr>
          <a:xfrm>
            <a:off x="4898568" y="1139317"/>
            <a:ext cx="2584765" cy="2409616"/>
            <a:chOff x="4898568" y="1139317"/>
            <a:chExt cx="2584765" cy="2409616"/>
          </a:xfrm>
        </p:grpSpPr>
        <p:pic>
          <p:nvPicPr>
            <p:cNvPr id="13" name="Picture 12">
              <a:extLst>
                <a:ext uri="{FF2B5EF4-FFF2-40B4-BE49-F238E27FC236}">
                  <a16:creationId xmlns:a16="http://schemas.microsoft.com/office/drawing/2014/main" id="{0CC95F80-2774-2B78-EFAA-C5FB5152953E}"/>
                </a:ext>
              </a:extLst>
            </p:cNvPr>
            <p:cNvPicPr>
              <a:picLocks noChangeAspect="1"/>
            </p:cNvPicPr>
            <p:nvPr/>
          </p:nvPicPr>
          <p:blipFill>
            <a:blip r:embed="rId9"/>
            <a:srcRect/>
            <a:stretch/>
          </p:blipFill>
          <p:spPr>
            <a:xfrm>
              <a:off x="6254706" y="2320013"/>
              <a:ext cx="1228627" cy="1228920"/>
            </a:xfrm>
            <a:prstGeom prst="rect">
              <a:avLst/>
            </a:prstGeom>
            <a:ln w="28575">
              <a:solidFill>
                <a:schemeClr val="tx1"/>
              </a:solidFill>
            </a:ln>
          </p:spPr>
        </p:pic>
        <p:pic>
          <p:nvPicPr>
            <p:cNvPr id="14" name="Picture 13">
              <a:extLst>
                <a:ext uri="{FF2B5EF4-FFF2-40B4-BE49-F238E27FC236}">
                  <a16:creationId xmlns:a16="http://schemas.microsoft.com/office/drawing/2014/main" id="{06AFA65E-0C4F-40AE-9963-61646C472B4A}"/>
                </a:ext>
              </a:extLst>
            </p:cNvPr>
            <p:cNvPicPr>
              <a:picLocks noChangeAspect="1"/>
            </p:cNvPicPr>
            <p:nvPr/>
          </p:nvPicPr>
          <p:blipFill>
            <a:blip r:embed="rId10"/>
            <a:srcRect/>
            <a:stretch/>
          </p:blipFill>
          <p:spPr>
            <a:xfrm>
              <a:off x="4898568" y="1139317"/>
              <a:ext cx="1228627" cy="1228920"/>
            </a:xfrm>
            <a:prstGeom prst="rect">
              <a:avLst/>
            </a:prstGeom>
            <a:ln w="28575">
              <a:solidFill>
                <a:schemeClr val="tx1"/>
              </a:solidFill>
            </a:ln>
          </p:spPr>
        </p:pic>
      </p:grpSp>
      <p:grpSp>
        <p:nvGrpSpPr>
          <p:cNvPr id="16" name="Group 15">
            <a:extLst>
              <a:ext uri="{FF2B5EF4-FFF2-40B4-BE49-F238E27FC236}">
                <a16:creationId xmlns:a16="http://schemas.microsoft.com/office/drawing/2014/main" id="{C3FB2537-7288-AB8D-FC23-29BA7EBD6405}"/>
              </a:ext>
            </a:extLst>
          </p:cNvPr>
          <p:cNvGrpSpPr/>
          <p:nvPr/>
        </p:nvGrpSpPr>
        <p:grpSpPr>
          <a:xfrm>
            <a:off x="7334824" y="1362322"/>
            <a:ext cx="3584188" cy="589007"/>
            <a:chOff x="4581565" y="6200033"/>
            <a:chExt cx="3584188" cy="589007"/>
          </a:xfrm>
        </p:grpSpPr>
        <p:sp>
          <p:nvSpPr>
            <p:cNvPr id="17" name="Title 1">
              <a:extLst>
                <a:ext uri="{FF2B5EF4-FFF2-40B4-BE49-F238E27FC236}">
                  <a16:creationId xmlns:a16="http://schemas.microsoft.com/office/drawing/2014/main" id="{E417E5E3-714C-DAF9-B9EB-0CF97140BE11}"/>
                </a:ext>
              </a:extLst>
            </p:cNvPr>
            <p:cNvSpPr txBox="1">
              <a:spLocks/>
            </p:cNvSpPr>
            <p:nvPr/>
          </p:nvSpPr>
          <p:spPr>
            <a:xfrm>
              <a:off x="4612467" y="6200033"/>
              <a:ext cx="3553286" cy="589007"/>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2100" dirty="0"/>
                <a:t>Identity and Pose Retained</a:t>
              </a:r>
            </a:p>
          </p:txBody>
        </p:sp>
        <p:pic>
          <p:nvPicPr>
            <p:cNvPr id="18" name="Picture 17">
              <a:extLst>
                <a:ext uri="{FF2B5EF4-FFF2-40B4-BE49-F238E27FC236}">
                  <a16:creationId xmlns:a16="http://schemas.microsoft.com/office/drawing/2014/main" id="{0E5A5D87-00FB-237C-0C1D-CBA8863D4A53}"/>
                </a:ext>
              </a:extLst>
            </p:cNvPr>
            <p:cNvPicPr>
              <a:picLocks noChangeAspect="1"/>
            </p:cNvPicPr>
            <p:nvPr/>
          </p:nvPicPr>
          <p:blipFill rotWithShape="1">
            <a:blip r:embed="rId11"/>
            <a:srcRect l="15219" t="23745" r="53515" b="23745"/>
            <a:stretch/>
          </p:blipFill>
          <p:spPr>
            <a:xfrm>
              <a:off x="4581565" y="6285643"/>
              <a:ext cx="414603" cy="417785"/>
            </a:xfrm>
            <a:prstGeom prst="rect">
              <a:avLst/>
            </a:prstGeom>
          </p:spPr>
        </p:pic>
      </p:grpSp>
      <p:cxnSp>
        <p:nvCxnSpPr>
          <p:cNvPr id="19" name="Straight Arrow Connector 18">
            <a:extLst>
              <a:ext uri="{FF2B5EF4-FFF2-40B4-BE49-F238E27FC236}">
                <a16:creationId xmlns:a16="http://schemas.microsoft.com/office/drawing/2014/main" id="{5E8FB22E-1FBE-2452-4C3B-446A27E1A5BA}"/>
              </a:ext>
            </a:extLst>
          </p:cNvPr>
          <p:cNvCxnSpPr>
            <a:cxnSpLocks/>
          </p:cNvCxnSpPr>
          <p:nvPr/>
        </p:nvCxnSpPr>
        <p:spPr>
          <a:xfrm>
            <a:off x="1604649" y="6166485"/>
            <a:ext cx="85732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6" name="Audio 5">
            <a:extLst>
              <a:ext uri="{FF2B5EF4-FFF2-40B4-BE49-F238E27FC236}">
                <a16:creationId xmlns:a16="http://schemas.microsoft.com/office/drawing/2014/main" id="{B95B606D-7C62-8BC8-BCD3-7A4ACFC5A40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708367693"/>
      </p:ext>
    </p:extLst>
  </p:cSld>
  <p:clrMapOvr>
    <a:masterClrMapping/>
  </p:clrMapOvr>
  <mc:AlternateContent xmlns:mc="http://schemas.openxmlformats.org/markup-compatibility/2006" xmlns:p159="http://schemas.microsoft.com/office/powerpoint/2015/09/main">
    <mc:Choice Requires="p159">
      <p:transition spd="med" advTm="16617">
        <p159:morph option="byObject"/>
      </p:transition>
    </mc:Choice>
    <mc:Fallback xmlns="">
      <p:transition spd="med" advTm="166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right)">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868672-C5D0-71E8-FFBD-151B407F6DA3}"/>
              </a:ext>
            </a:extLst>
          </p:cNvPr>
          <p:cNvSpPr txBox="1">
            <a:spLocks/>
          </p:cNvSpPr>
          <p:nvPr/>
        </p:nvSpPr>
        <p:spPr>
          <a:xfrm>
            <a:off x="838200" y="3354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Our Style Guidance Compared to Baseline</a:t>
            </a:r>
          </a:p>
        </p:txBody>
      </p:sp>
      <p:grpSp>
        <p:nvGrpSpPr>
          <p:cNvPr id="56" name="Group 55">
            <a:extLst>
              <a:ext uri="{FF2B5EF4-FFF2-40B4-BE49-F238E27FC236}">
                <a16:creationId xmlns:a16="http://schemas.microsoft.com/office/drawing/2014/main" id="{0D985BA9-93FD-2B86-4A08-FBA6A3D398BA}"/>
              </a:ext>
            </a:extLst>
          </p:cNvPr>
          <p:cNvGrpSpPr/>
          <p:nvPr/>
        </p:nvGrpSpPr>
        <p:grpSpPr>
          <a:xfrm>
            <a:off x="3791371" y="2150022"/>
            <a:ext cx="7090833" cy="1418505"/>
            <a:chOff x="3616325" y="3893141"/>
            <a:chExt cx="7090833" cy="1418505"/>
          </a:xfrm>
        </p:grpSpPr>
        <p:pic>
          <p:nvPicPr>
            <p:cNvPr id="10" name="Picture 9">
              <a:extLst>
                <a:ext uri="{FF2B5EF4-FFF2-40B4-BE49-F238E27FC236}">
                  <a16:creationId xmlns:a16="http://schemas.microsoft.com/office/drawing/2014/main" id="{6117BF25-ACBC-0CD1-7F93-A171341C3F1F}"/>
                </a:ext>
              </a:extLst>
            </p:cNvPr>
            <p:cNvPicPr>
              <a:picLocks noChangeAspect="1"/>
            </p:cNvPicPr>
            <p:nvPr/>
          </p:nvPicPr>
          <p:blipFill>
            <a:blip r:embed="rId5"/>
            <a:srcRect/>
            <a:stretch/>
          </p:blipFill>
          <p:spPr>
            <a:xfrm>
              <a:off x="6452658" y="3893141"/>
              <a:ext cx="1418167" cy="1418505"/>
            </a:xfrm>
            <a:prstGeom prst="rect">
              <a:avLst/>
            </a:prstGeom>
            <a:ln w="28575">
              <a:solidFill>
                <a:schemeClr val="tx1"/>
              </a:solidFill>
            </a:ln>
          </p:spPr>
        </p:pic>
        <p:pic>
          <p:nvPicPr>
            <p:cNvPr id="11" name="Picture 10">
              <a:extLst>
                <a:ext uri="{FF2B5EF4-FFF2-40B4-BE49-F238E27FC236}">
                  <a16:creationId xmlns:a16="http://schemas.microsoft.com/office/drawing/2014/main" id="{4A3DBDBA-EEDD-6D49-3089-ADCF22F2F556}"/>
                </a:ext>
              </a:extLst>
            </p:cNvPr>
            <p:cNvPicPr>
              <a:picLocks noChangeAspect="1"/>
            </p:cNvPicPr>
            <p:nvPr/>
          </p:nvPicPr>
          <p:blipFill>
            <a:blip r:embed="rId6"/>
            <a:srcRect/>
            <a:stretch/>
          </p:blipFill>
          <p:spPr>
            <a:xfrm>
              <a:off x="7870825" y="3893141"/>
              <a:ext cx="1418167" cy="1418505"/>
            </a:xfrm>
            <a:prstGeom prst="rect">
              <a:avLst/>
            </a:prstGeom>
            <a:ln w="28575">
              <a:solidFill>
                <a:schemeClr val="tx1"/>
              </a:solidFill>
            </a:ln>
          </p:spPr>
        </p:pic>
        <p:pic>
          <p:nvPicPr>
            <p:cNvPr id="12" name="Picture 11">
              <a:extLst>
                <a:ext uri="{FF2B5EF4-FFF2-40B4-BE49-F238E27FC236}">
                  <a16:creationId xmlns:a16="http://schemas.microsoft.com/office/drawing/2014/main" id="{C94EBC8D-F5CA-3603-0751-6FB36F7D0B16}"/>
                </a:ext>
              </a:extLst>
            </p:cNvPr>
            <p:cNvPicPr>
              <a:picLocks noChangeAspect="1"/>
            </p:cNvPicPr>
            <p:nvPr/>
          </p:nvPicPr>
          <p:blipFill>
            <a:blip r:embed="rId7"/>
            <a:srcRect/>
            <a:stretch/>
          </p:blipFill>
          <p:spPr>
            <a:xfrm>
              <a:off x="9288991" y="3893141"/>
              <a:ext cx="1418167" cy="1418505"/>
            </a:xfrm>
            <a:prstGeom prst="rect">
              <a:avLst/>
            </a:prstGeom>
            <a:ln w="28575">
              <a:solidFill>
                <a:schemeClr val="tx1"/>
              </a:solidFill>
            </a:ln>
          </p:spPr>
        </p:pic>
        <p:pic>
          <p:nvPicPr>
            <p:cNvPr id="13" name="Picture 12">
              <a:extLst>
                <a:ext uri="{FF2B5EF4-FFF2-40B4-BE49-F238E27FC236}">
                  <a16:creationId xmlns:a16="http://schemas.microsoft.com/office/drawing/2014/main" id="{F9A34B86-4AD4-84A9-5067-79CBBD8E3DA0}"/>
                </a:ext>
              </a:extLst>
            </p:cNvPr>
            <p:cNvPicPr>
              <a:picLocks noChangeAspect="1"/>
            </p:cNvPicPr>
            <p:nvPr/>
          </p:nvPicPr>
          <p:blipFill>
            <a:blip r:embed="rId8"/>
            <a:srcRect/>
            <a:stretch/>
          </p:blipFill>
          <p:spPr>
            <a:xfrm>
              <a:off x="3616325" y="3893141"/>
              <a:ext cx="1418167" cy="1418505"/>
            </a:xfrm>
            <a:prstGeom prst="rect">
              <a:avLst/>
            </a:prstGeom>
            <a:ln w="28575">
              <a:solidFill>
                <a:schemeClr val="tx1"/>
              </a:solidFill>
            </a:ln>
          </p:spPr>
        </p:pic>
        <p:pic>
          <p:nvPicPr>
            <p:cNvPr id="52" name="Picture 51">
              <a:extLst>
                <a:ext uri="{FF2B5EF4-FFF2-40B4-BE49-F238E27FC236}">
                  <a16:creationId xmlns:a16="http://schemas.microsoft.com/office/drawing/2014/main" id="{8B93F51C-FA0B-45E1-56BD-F913FBFD9A02}"/>
                </a:ext>
              </a:extLst>
            </p:cNvPr>
            <p:cNvPicPr>
              <a:picLocks noChangeAspect="1"/>
            </p:cNvPicPr>
            <p:nvPr/>
          </p:nvPicPr>
          <p:blipFill>
            <a:blip r:embed="rId9"/>
            <a:srcRect/>
            <a:stretch/>
          </p:blipFill>
          <p:spPr>
            <a:xfrm>
              <a:off x="5034492" y="3893141"/>
              <a:ext cx="1418167" cy="1418505"/>
            </a:xfrm>
            <a:prstGeom prst="rect">
              <a:avLst/>
            </a:prstGeom>
            <a:ln w="28575">
              <a:solidFill>
                <a:schemeClr val="tx1"/>
              </a:solidFill>
            </a:ln>
          </p:spPr>
        </p:pic>
      </p:grpSp>
      <p:sp>
        <p:nvSpPr>
          <p:cNvPr id="7" name="Slide Number Placeholder 6">
            <a:extLst>
              <a:ext uri="{FF2B5EF4-FFF2-40B4-BE49-F238E27FC236}">
                <a16:creationId xmlns:a16="http://schemas.microsoft.com/office/drawing/2014/main" id="{14B39122-2FCF-D133-69E0-F319EEBCB4DE}"/>
              </a:ext>
            </a:extLst>
          </p:cNvPr>
          <p:cNvSpPr>
            <a:spLocks noGrp="1"/>
          </p:cNvSpPr>
          <p:nvPr>
            <p:ph type="sldNum" sz="quarter" idx="12"/>
          </p:nvPr>
        </p:nvSpPr>
        <p:spPr/>
        <p:txBody>
          <a:bodyPr/>
          <a:lstStyle/>
          <a:p>
            <a:fld id="{3264C1AE-DE44-4966-837A-438CCB5D2F67}" type="slidenum">
              <a:rPr lang="en-US" smtClean="0"/>
              <a:t>22</a:t>
            </a:fld>
            <a:endParaRPr lang="en-US"/>
          </a:p>
        </p:txBody>
      </p:sp>
      <p:grpSp>
        <p:nvGrpSpPr>
          <p:cNvPr id="29" name="Group 28">
            <a:extLst>
              <a:ext uri="{FF2B5EF4-FFF2-40B4-BE49-F238E27FC236}">
                <a16:creationId xmlns:a16="http://schemas.microsoft.com/office/drawing/2014/main" id="{B3CA4BB2-5B97-EDD0-7197-BCF3D08FBFA7}"/>
              </a:ext>
            </a:extLst>
          </p:cNvPr>
          <p:cNvGrpSpPr/>
          <p:nvPr/>
        </p:nvGrpSpPr>
        <p:grpSpPr>
          <a:xfrm>
            <a:off x="3838475" y="4022317"/>
            <a:ext cx="7090833" cy="1418505"/>
            <a:chOff x="3994571" y="4155888"/>
            <a:chExt cx="7090833" cy="1418505"/>
          </a:xfrm>
        </p:grpSpPr>
        <p:pic>
          <p:nvPicPr>
            <p:cNvPr id="9" name="Picture 8">
              <a:extLst>
                <a:ext uri="{FF2B5EF4-FFF2-40B4-BE49-F238E27FC236}">
                  <a16:creationId xmlns:a16="http://schemas.microsoft.com/office/drawing/2014/main" id="{A17EDC65-C802-0377-A9C0-CC4B0EE34BA0}"/>
                </a:ext>
              </a:extLst>
            </p:cNvPr>
            <p:cNvPicPr>
              <a:picLocks noChangeAspect="1"/>
            </p:cNvPicPr>
            <p:nvPr/>
          </p:nvPicPr>
          <p:blipFill>
            <a:blip r:embed="rId8"/>
            <a:srcRect/>
            <a:stretch/>
          </p:blipFill>
          <p:spPr>
            <a:xfrm>
              <a:off x="3994571" y="4155888"/>
              <a:ext cx="1418167" cy="1418505"/>
            </a:xfrm>
            <a:prstGeom prst="rect">
              <a:avLst/>
            </a:prstGeom>
            <a:ln w="28575">
              <a:solidFill>
                <a:schemeClr val="tx1"/>
              </a:solidFill>
            </a:ln>
          </p:spPr>
        </p:pic>
        <p:grpSp>
          <p:nvGrpSpPr>
            <p:cNvPr id="18" name="Group 17">
              <a:extLst>
                <a:ext uri="{FF2B5EF4-FFF2-40B4-BE49-F238E27FC236}">
                  <a16:creationId xmlns:a16="http://schemas.microsoft.com/office/drawing/2014/main" id="{8C047908-FDF6-95C5-342D-B7B143E2150B}"/>
                </a:ext>
              </a:extLst>
            </p:cNvPr>
            <p:cNvGrpSpPr/>
            <p:nvPr/>
          </p:nvGrpSpPr>
          <p:grpSpPr>
            <a:xfrm>
              <a:off x="5412738" y="4155888"/>
              <a:ext cx="5672666" cy="1418505"/>
              <a:chOff x="5412738" y="4155888"/>
              <a:chExt cx="5672666" cy="1418505"/>
            </a:xfrm>
          </p:grpSpPr>
          <p:pic>
            <p:nvPicPr>
              <p:cNvPr id="19" name="Picture 18">
                <a:extLst>
                  <a:ext uri="{FF2B5EF4-FFF2-40B4-BE49-F238E27FC236}">
                    <a16:creationId xmlns:a16="http://schemas.microsoft.com/office/drawing/2014/main" id="{3F0B10B9-D021-111E-C4E2-D47E6CED7804}"/>
                  </a:ext>
                </a:extLst>
              </p:cNvPr>
              <p:cNvPicPr>
                <a:picLocks noChangeAspect="1"/>
              </p:cNvPicPr>
              <p:nvPr/>
            </p:nvPicPr>
            <p:blipFill>
              <a:blip r:embed="rId10"/>
              <a:srcRect/>
              <a:stretch/>
            </p:blipFill>
            <p:spPr>
              <a:xfrm>
                <a:off x="6830904" y="4155888"/>
                <a:ext cx="1418167" cy="1418505"/>
              </a:xfrm>
              <a:prstGeom prst="rect">
                <a:avLst/>
              </a:prstGeom>
              <a:ln w="28575">
                <a:solidFill>
                  <a:schemeClr val="tx1"/>
                </a:solidFill>
              </a:ln>
            </p:spPr>
          </p:pic>
          <p:pic>
            <p:nvPicPr>
              <p:cNvPr id="20" name="Picture 19">
                <a:extLst>
                  <a:ext uri="{FF2B5EF4-FFF2-40B4-BE49-F238E27FC236}">
                    <a16:creationId xmlns:a16="http://schemas.microsoft.com/office/drawing/2014/main" id="{D9BE7A46-4198-FA46-0BC7-AF4EDCEB5012}"/>
                  </a:ext>
                </a:extLst>
              </p:cNvPr>
              <p:cNvPicPr>
                <a:picLocks noChangeAspect="1"/>
              </p:cNvPicPr>
              <p:nvPr/>
            </p:nvPicPr>
            <p:blipFill>
              <a:blip r:embed="rId11"/>
              <a:srcRect/>
              <a:stretch/>
            </p:blipFill>
            <p:spPr>
              <a:xfrm>
                <a:off x="8249071" y="4155888"/>
                <a:ext cx="1418167" cy="1418505"/>
              </a:xfrm>
              <a:prstGeom prst="rect">
                <a:avLst/>
              </a:prstGeom>
              <a:ln w="28575">
                <a:solidFill>
                  <a:schemeClr val="tx1"/>
                </a:solidFill>
              </a:ln>
            </p:spPr>
          </p:pic>
          <p:pic>
            <p:nvPicPr>
              <p:cNvPr id="21" name="Picture 20">
                <a:extLst>
                  <a:ext uri="{FF2B5EF4-FFF2-40B4-BE49-F238E27FC236}">
                    <a16:creationId xmlns:a16="http://schemas.microsoft.com/office/drawing/2014/main" id="{D433F7EE-1CA4-324D-125B-9B41F9483A3C}"/>
                  </a:ext>
                </a:extLst>
              </p:cNvPr>
              <p:cNvPicPr>
                <a:picLocks noChangeAspect="1"/>
              </p:cNvPicPr>
              <p:nvPr/>
            </p:nvPicPr>
            <p:blipFill>
              <a:blip r:embed="rId12"/>
              <a:srcRect/>
              <a:stretch/>
            </p:blipFill>
            <p:spPr>
              <a:xfrm>
                <a:off x="9667237" y="4155888"/>
                <a:ext cx="1418167" cy="1418505"/>
              </a:xfrm>
              <a:prstGeom prst="rect">
                <a:avLst/>
              </a:prstGeom>
              <a:ln w="28575">
                <a:solidFill>
                  <a:schemeClr val="tx1"/>
                </a:solidFill>
              </a:ln>
            </p:spPr>
          </p:pic>
          <p:pic>
            <p:nvPicPr>
              <p:cNvPr id="22" name="Picture 21">
                <a:extLst>
                  <a:ext uri="{FF2B5EF4-FFF2-40B4-BE49-F238E27FC236}">
                    <a16:creationId xmlns:a16="http://schemas.microsoft.com/office/drawing/2014/main" id="{5F19E39F-0E86-88FF-F528-1399CDC3A8F6}"/>
                  </a:ext>
                </a:extLst>
              </p:cNvPr>
              <p:cNvPicPr>
                <a:picLocks noChangeAspect="1"/>
              </p:cNvPicPr>
              <p:nvPr/>
            </p:nvPicPr>
            <p:blipFill>
              <a:blip r:embed="rId13"/>
              <a:srcRect/>
              <a:stretch/>
            </p:blipFill>
            <p:spPr>
              <a:xfrm>
                <a:off x="5412738" y="4155888"/>
                <a:ext cx="1418167" cy="1418505"/>
              </a:xfrm>
              <a:prstGeom prst="rect">
                <a:avLst/>
              </a:prstGeom>
              <a:ln w="28575">
                <a:solidFill>
                  <a:schemeClr val="tx1"/>
                </a:solidFill>
              </a:ln>
            </p:spPr>
          </p:pic>
        </p:grpSp>
      </p:grpSp>
      <p:grpSp>
        <p:nvGrpSpPr>
          <p:cNvPr id="30" name="Group 29">
            <a:extLst>
              <a:ext uri="{FF2B5EF4-FFF2-40B4-BE49-F238E27FC236}">
                <a16:creationId xmlns:a16="http://schemas.microsoft.com/office/drawing/2014/main" id="{80D23AAF-DFCF-A0BC-B9ED-B6BE4C319AA1}"/>
              </a:ext>
            </a:extLst>
          </p:cNvPr>
          <p:cNvGrpSpPr/>
          <p:nvPr/>
        </p:nvGrpSpPr>
        <p:grpSpPr>
          <a:xfrm>
            <a:off x="404408" y="3094389"/>
            <a:ext cx="3082214" cy="1621954"/>
            <a:chOff x="-1681784" y="-551571"/>
            <a:chExt cx="6638365" cy="3410844"/>
          </a:xfrm>
        </p:grpSpPr>
        <p:grpSp>
          <p:nvGrpSpPr>
            <p:cNvPr id="31" name="Group 30">
              <a:extLst>
                <a:ext uri="{FF2B5EF4-FFF2-40B4-BE49-F238E27FC236}">
                  <a16:creationId xmlns:a16="http://schemas.microsoft.com/office/drawing/2014/main" id="{63AD6B68-8CDE-F6C1-6DAF-9005679AE845}"/>
                </a:ext>
              </a:extLst>
            </p:cNvPr>
            <p:cNvGrpSpPr/>
            <p:nvPr/>
          </p:nvGrpSpPr>
          <p:grpSpPr>
            <a:xfrm>
              <a:off x="-1681784" y="-551571"/>
              <a:ext cx="6638365" cy="3410844"/>
              <a:chOff x="-1298677" y="-259530"/>
              <a:chExt cx="6638365" cy="3410844"/>
            </a:xfrm>
          </p:grpSpPr>
          <p:sp>
            <p:nvSpPr>
              <p:cNvPr id="39" name="Rectangle 38">
                <a:extLst>
                  <a:ext uri="{FF2B5EF4-FFF2-40B4-BE49-F238E27FC236}">
                    <a16:creationId xmlns:a16="http://schemas.microsoft.com/office/drawing/2014/main" id="{6A65205B-EBF4-74EF-6E15-B28656209BF2}"/>
                  </a:ext>
                </a:extLst>
              </p:cNvPr>
              <p:cNvSpPr/>
              <p:nvPr/>
            </p:nvSpPr>
            <p:spPr>
              <a:xfrm rot="16200000">
                <a:off x="421378" y="-1791484"/>
                <a:ext cx="3386355" cy="64502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nvGrpSpPr>
              <p:cNvPr id="42" name="Group 41">
                <a:extLst>
                  <a:ext uri="{FF2B5EF4-FFF2-40B4-BE49-F238E27FC236}">
                    <a16:creationId xmlns:a16="http://schemas.microsoft.com/office/drawing/2014/main" id="{B75088E6-18EF-0BE9-1E2F-EE60B216FD3D}"/>
                  </a:ext>
                </a:extLst>
              </p:cNvPr>
              <p:cNvGrpSpPr/>
              <p:nvPr/>
            </p:nvGrpSpPr>
            <p:grpSpPr>
              <a:xfrm rot="5400000">
                <a:off x="-1218435" y="75310"/>
                <a:ext cx="2995762" cy="3156245"/>
                <a:chOff x="-721635" y="-152372"/>
                <a:chExt cx="2995762" cy="3156245"/>
              </a:xfrm>
            </p:grpSpPr>
            <p:pic>
              <p:nvPicPr>
                <p:cNvPr id="46" name="Picture 2">
                  <a:extLst>
                    <a:ext uri="{FF2B5EF4-FFF2-40B4-BE49-F238E27FC236}">
                      <a16:creationId xmlns:a16="http://schemas.microsoft.com/office/drawing/2014/main" id="{86FCC97D-7C83-95FB-3E31-BB590463A4F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rot="16200000">
                  <a:off x="-749625" y="267983"/>
                  <a:ext cx="2371420" cy="231543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373B4058-83A8-1562-48C1-3E08005D0A17}"/>
                    </a:ext>
                  </a:extLst>
                </p:cNvPr>
                <p:cNvSpPr txBox="1"/>
                <p:nvPr/>
              </p:nvSpPr>
              <p:spPr>
                <a:xfrm rot="16200000">
                  <a:off x="372389" y="1102135"/>
                  <a:ext cx="3156245" cy="647231"/>
                </a:xfrm>
                <a:prstGeom prst="rect">
                  <a:avLst/>
                </a:prstGeom>
                <a:noFill/>
              </p:spPr>
              <p:txBody>
                <a:bodyPr wrap="square" rtlCol="0" anchor="ctr">
                  <a:spAutoFit/>
                </a:bodyPr>
                <a:lstStyle/>
                <a:p>
                  <a:pPr algn="ctr"/>
                  <a:r>
                    <a:rPr lang="en-US" sz="1400" dirty="0">
                      <a:latin typeface="Helvetica Light" panose="020B0403020202020204" pitchFamily="34" charset="0"/>
                    </a:rPr>
                    <a:t>Content Image</a:t>
                  </a:r>
                </a:p>
              </p:txBody>
            </p:sp>
          </p:grpSp>
          <p:grpSp>
            <p:nvGrpSpPr>
              <p:cNvPr id="43" name="Group 42">
                <a:extLst>
                  <a:ext uri="{FF2B5EF4-FFF2-40B4-BE49-F238E27FC236}">
                    <a16:creationId xmlns:a16="http://schemas.microsoft.com/office/drawing/2014/main" id="{08BFC6D6-2282-C53F-FA5C-FAC06ADCDFDA}"/>
                  </a:ext>
                </a:extLst>
              </p:cNvPr>
              <p:cNvGrpSpPr/>
              <p:nvPr/>
            </p:nvGrpSpPr>
            <p:grpSpPr>
              <a:xfrm rot="5400000">
                <a:off x="2434377" y="336560"/>
                <a:ext cx="2971269" cy="2609267"/>
                <a:chOff x="2339830" y="138410"/>
                <a:chExt cx="2971269" cy="2609267"/>
              </a:xfrm>
            </p:grpSpPr>
            <p:pic>
              <p:nvPicPr>
                <p:cNvPr id="44" name="Picture 4">
                  <a:extLst>
                    <a:ext uri="{FF2B5EF4-FFF2-40B4-BE49-F238E27FC236}">
                      <a16:creationId xmlns:a16="http://schemas.microsoft.com/office/drawing/2014/main" id="{D2E9AF65-2FC5-F857-4D44-0EACB1775E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rot="16200000">
                  <a:off x="2311839" y="285323"/>
                  <a:ext cx="2371421" cy="231544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8164CD03-3062-37A4-FF60-824491B072D1}"/>
                    </a:ext>
                  </a:extLst>
                </p:cNvPr>
                <p:cNvSpPr txBox="1"/>
                <p:nvPr/>
              </p:nvSpPr>
              <p:spPr>
                <a:xfrm rot="16200000">
                  <a:off x="3682850" y="1119428"/>
                  <a:ext cx="2609267" cy="647231"/>
                </a:xfrm>
                <a:prstGeom prst="rect">
                  <a:avLst/>
                </a:prstGeom>
                <a:noFill/>
              </p:spPr>
              <p:txBody>
                <a:bodyPr wrap="square" rtlCol="0" anchor="ctr">
                  <a:spAutoFit/>
                </a:bodyPr>
                <a:lstStyle/>
                <a:p>
                  <a:pPr algn="ctr"/>
                  <a:r>
                    <a:rPr lang="en-US" sz="1400" dirty="0">
                      <a:latin typeface="Helvetica Light" panose="020B0403020202020204" pitchFamily="34" charset="0"/>
                    </a:rPr>
                    <a:t>Style Image</a:t>
                  </a:r>
                </a:p>
              </p:txBody>
            </p:sp>
          </p:grpSp>
        </p:grpSp>
        <p:sp>
          <p:nvSpPr>
            <p:cNvPr id="37" name="Arrow: Right 33">
              <a:extLst>
                <a:ext uri="{FF2B5EF4-FFF2-40B4-BE49-F238E27FC236}">
                  <a16:creationId xmlns:a16="http://schemas.microsoft.com/office/drawing/2014/main" id="{59791098-B082-D407-7683-0E768B31E5E6}"/>
                </a:ext>
              </a:extLst>
            </p:cNvPr>
            <p:cNvSpPr/>
            <p:nvPr/>
          </p:nvSpPr>
          <p:spPr>
            <a:xfrm>
              <a:off x="1275255" y="849220"/>
              <a:ext cx="787420" cy="584774"/>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sp>
        <p:nvSpPr>
          <p:cNvPr id="48" name="TextBox 47">
            <a:extLst>
              <a:ext uri="{FF2B5EF4-FFF2-40B4-BE49-F238E27FC236}">
                <a16:creationId xmlns:a16="http://schemas.microsoft.com/office/drawing/2014/main" id="{E147BE8D-6FC8-0FAC-74D1-539C2E16A342}"/>
              </a:ext>
            </a:extLst>
          </p:cNvPr>
          <p:cNvSpPr txBox="1"/>
          <p:nvPr/>
        </p:nvSpPr>
        <p:spPr>
          <a:xfrm>
            <a:off x="6484603" y="5467275"/>
            <a:ext cx="1704368" cy="400110"/>
          </a:xfrm>
          <a:prstGeom prst="rect">
            <a:avLst/>
          </a:prstGeom>
          <a:noFill/>
        </p:spPr>
        <p:txBody>
          <a:bodyPr wrap="square" rtlCol="0">
            <a:spAutoFit/>
          </a:bodyPr>
          <a:lstStyle/>
          <a:p>
            <a:pPr algn="ctr"/>
            <a:r>
              <a:rPr lang="en-US" sz="2000" dirty="0"/>
              <a:t>Alpha Scale</a:t>
            </a:r>
          </a:p>
        </p:txBody>
      </p:sp>
      <p:sp>
        <p:nvSpPr>
          <p:cNvPr id="49" name="TextBox 48">
            <a:extLst>
              <a:ext uri="{FF2B5EF4-FFF2-40B4-BE49-F238E27FC236}">
                <a16:creationId xmlns:a16="http://schemas.microsoft.com/office/drawing/2014/main" id="{8EABA5CA-C5D1-3D86-82A8-CEC8C589184F}"/>
              </a:ext>
            </a:extLst>
          </p:cNvPr>
          <p:cNvSpPr txBox="1"/>
          <p:nvPr/>
        </p:nvSpPr>
        <p:spPr>
          <a:xfrm>
            <a:off x="6240122" y="3610165"/>
            <a:ext cx="2193333" cy="400110"/>
          </a:xfrm>
          <a:prstGeom prst="rect">
            <a:avLst/>
          </a:prstGeom>
          <a:noFill/>
        </p:spPr>
        <p:txBody>
          <a:bodyPr wrap="square" rtlCol="0">
            <a:spAutoFit/>
          </a:bodyPr>
          <a:lstStyle/>
          <a:p>
            <a:pPr algn="ctr"/>
            <a:r>
              <a:rPr lang="en-US" sz="2000" dirty="0"/>
              <a:t>Our Style Guidance</a:t>
            </a:r>
          </a:p>
        </p:txBody>
      </p:sp>
      <p:pic>
        <p:nvPicPr>
          <p:cNvPr id="3" name="Audio 2">
            <a:extLst>
              <a:ext uri="{FF2B5EF4-FFF2-40B4-BE49-F238E27FC236}">
                <a16:creationId xmlns:a16="http://schemas.microsoft.com/office/drawing/2014/main" id="{5F9F6D36-61B5-E61B-2C67-54AAF2D9C47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24953416"/>
      </p:ext>
    </p:extLst>
  </p:cSld>
  <p:clrMapOvr>
    <a:masterClrMapping/>
  </p:clrMapOvr>
  <mc:AlternateContent xmlns:mc="http://schemas.openxmlformats.org/markup-compatibility/2006" xmlns:p14="http://schemas.microsoft.com/office/powerpoint/2010/main">
    <mc:Choice Requires="p14">
      <p:transition spd="slow" p14:dur="2000" advTm="13118"/>
    </mc:Choice>
    <mc:Fallback xmlns="">
      <p:transition spd="slow" advTm="13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9F69405-5F86-FDDA-F9E1-21B1A00D6810}"/>
              </a:ext>
            </a:extLst>
          </p:cNvPr>
          <p:cNvGrpSpPr/>
          <p:nvPr/>
        </p:nvGrpSpPr>
        <p:grpSpPr>
          <a:xfrm>
            <a:off x="4010977" y="2082388"/>
            <a:ext cx="4873994" cy="3302748"/>
            <a:chOff x="925536" y="2465651"/>
            <a:chExt cx="2994878" cy="2029410"/>
          </a:xfrm>
        </p:grpSpPr>
        <p:sp>
          <p:nvSpPr>
            <p:cNvPr id="63" name="TextBox 62">
              <a:extLst>
                <a:ext uri="{FF2B5EF4-FFF2-40B4-BE49-F238E27FC236}">
                  <a16:creationId xmlns:a16="http://schemas.microsoft.com/office/drawing/2014/main" id="{5F3B9496-BFF9-197E-5C56-6E15C3C9D6EB}"/>
                </a:ext>
              </a:extLst>
            </p:cNvPr>
            <p:cNvSpPr txBox="1"/>
            <p:nvPr/>
          </p:nvSpPr>
          <p:spPr>
            <a:xfrm>
              <a:off x="1613114" y="2465651"/>
              <a:ext cx="1710860" cy="369834"/>
            </a:xfrm>
            <a:prstGeom prst="rect">
              <a:avLst/>
            </a:prstGeom>
            <a:noFill/>
          </p:spPr>
          <p:txBody>
            <a:bodyPr wrap="square" rtlCol="0">
              <a:spAutoFit/>
            </a:bodyPr>
            <a:lstStyle/>
            <a:p>
              <a:r>
                <a:rPr lang="en-US" sz="2800" dirty="0">
                  <a:latin typeface="Helvetica Light" panose="020B0403020202020204" pitchFamily="34" charset="0"/>
                </a:rPr>
                <a:t>Training Data</a:t>
              </a:r>
            </a:p>
          </p:txBody>
        </p:sp>
        <p:grpSp>
          <p:nvGrpSpPr>
            <p:cNvPr id="21" name="Group 20">
              <a:extLst>
                <a:ext uri="{FF2B5EF4-FFF2-40B4-BE49-F238E27FC236}">
                  <a16:creationId xmlns:a16="http://schemas.microsoft.com/office/drawing/2014/main" id="{4B46F9C4-980F-FF70-AB65-FC170EFC5F84}"/>
                </a:ext>
              </a:extLst>
            </p:cNvPr>
            <p:cNvGrpSpPr/>
            <p:nvPr/>
          </p:nvGrpSpPr>
          <p:grpSpPr>
            <a:xfrm>
              <a:off x="925536" y="2884752"/>
              <a:ext cx="2994878" cy="1610309"/>
              <a:chOff x="620735" y="3482145"/>
              <a:chExt cx="2994878" cy="1610309"/>
            </a:xfrm>
          </p:grpSpPr>
          <p:grpSp>
            <p:nvGrpSpPr>
              <p:cNvPr id="16" name="Group 15">
                <a:extLst>
                  <a:ext uri="{FF2B5EF4-FFF2-40B4-BE49-F238E27FC236}">
                    <a16:creationId xmlns:a16="http://schemas.microsoft.com/office/drawing/2014/main" id="{DF97D762-B250-A65E-1DD4-6046CAA95782}"/>
                  </a:ext>
                </a:extLst>
              </p:cNvPr>
              <p:cNvGrpSpPr/>
              <p:nvPr/>
            </p:nvGrpSpPr>
            <p:grpSpPr>
              <a:xfrm>
                <a:off x="620735" y="3482145"/>
                <a:ext cx="2994878" cy="1610309"/>
                <a:chOff x="-1493683" y="-551571"/>
                <a:chExt cx="6450264" cy="3386355"/>
              </a:xfrm>
            </p:grpSpPr>
            <p:grpSp>
              <p:nvGrpSpPr>
                <p:cNvPr id="17" name="Group 16">
                  <a:extLst>
                    <a:ext uri="{FF2B5EF4-FFF2-40B4-BE49-F238E27FC236}">
                      <a16:creationId xmlns:a16="http://schemas.microsoft.com/office/drawing/2014/main" id="{0A5ACA6A-EEFD-7DBD-F871-C43C4BC62EB5}"/>
                    </a:ext>
                  </a:extLst>
                </p:cNvPr>
                <p:cNvGrpSpPr/>
                <p:nvPr/>
              </p:nvGrpSpPr>
              <p:grpSpPr>
                <a:xfrm>
                  <a:off x="-1493683" y="-551571"/>
                  <a:ext cx="6450264" cy="3386355"/>
                  <a:chOff x="-1110576" y="-259530"/>
                  <a:chExt cx="6450264" cy="3386355"/>
                </a:xfrm>
              </p:grpSpPr>
              <p:sp>
                <p:nvSpPr>
                  <p:cNvPr id="19" name="Rectangle 18">
                    <a:extLst>
                      <a:ext uri="{FF2B5EF4-FFF2-40B4-BE49-F238E27FC236}">
                        <a16:creationId xmlns:a16="http://schemas.microsoft.com/office/drawing/2014/main" id="{0FFCE2B6-C41E-90E8-7E21-70C372388ADF}"/>
                      </a:ext>
                    </a:extLst>
                  </p:cNvPr>
                  <p:cNvSpPr/>
                  <p:nvPr/>
                </p:nvSpPr>
                <p:spPr>
                  <a:xfrm rot="16200000">
                    <a:off x="421378" y="-1791484"/>
                    <a:ext cx="3386355" cy="64502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nvGrpSpPr>
                  <p:cNvPr id="20" name="Group 19">
                    <a:extLst>
                      <a:ext uri="{FF2B5EF4-FFF2-40B4-BE49-F238E27FC236}">
                        <a16:creationId xmlns:a16="http://schemas.microsoft.com/office/drawing/2014/main" id="{0410E732-E204-DDD5-5557-45FF8CA0F3A0}"/>
                      </a:ext>
                    </a:extLst>
                  </p:cNvPr>
                  <p:cNvGrpSpPr/>
                  <p:nvPr/>
                </p:nvGrpSpPr>
                <p:grpSpPr>
                  <a:xfrm rot="5400000">
                    <a:off x="-1194258" y="370981"/>
                    <a:ext cx="2902879" cy="2416044"/>
                    <a:chOff x="-749624" y="239992"/>
                    <a:chExt cx="2902879" cy="2416044"/>
                  </a:xfrm>
                </p:grpSpPr>
                <p:pic>
                  <p:nvPicPr>
                    <p:cNvPr id="24" name="Picture 2">
                      <a:extLst>
                        <a:ext uri="{FF2B5EF4-FFF2-40B4-BE49-F238E27FC236}">
                          <a16:creationId xmlns:a16="http://schemas.microsoft.com/office/drawing/2014/main" id="{D7EF356D-0349-8367-4D09-3CBCE76E4EEC}"/>
                        </a:ext>
                      </a:extLst>
                    </p:cNvPr>
                    <p:cNvPicPr>
                      <a:picLocks noChangeAspect="1" noChangeArrowheads="1"/>
                    </p:cNvPicPr>
                    <p:nvPr/>
                  </p:nvPicPr>
                  <p:blipFill>
                    <a:blip r:embed="rId6"/>
                    <a:srcRect/>
                    <a:stretch/>
                  </p:blipFill>
                  <p:spPr bwMode="auto">
                    <a:xfrm rot="16200000">
                      <a:off x="-749624" y="239992"/>
                      <a:ext cx="2371420" cy="23714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F5B9102-C4DC-BCEA-F6BF-7A79FE028D33}"/>
                        </a:ext>
                      </a:extLst>
                    </p:cNvPr>
                    <p:cNvSpPr txBox="1"/>
                    <p:nvPr/>
                  </p:nvSpPr>
                  <p:spPr>
                    <a:xfrm rot="16200000">
                      <a:off x="749697" y="1252477"/>
                      <a:ext cx="2329880" cy="477237"/>
                    </a:xfrm>
                    <a:prstGeom prst="rect">
                      <a:avLst/>
                    </a:prstGeom>
                    <a:noFill/>
                  </p:spPr>
                  <p:txBody>
                    <a:bodyPr wrap="square" rtlCol="0" anchor="ctr">
                      <a:spAutoFit/>
                    </a:bodyPr>
                    <a:lstStyle/>
                    <a:p>
                      <a:pPr algn="ctr"/>
                      <a:r>
                        <a:rPr lang="en-US" dirty="0">
                          <a:latin typeface="Helvetica Light" panose="020B0403020202020204" pitchFamily="34" charset="0"/>
                        </a:rPr>
                        <a:t>Content Image</a:t>
                      </a:r>
                    </a:p>
                  </p:txBody>
                </p:sp>
              </p:grpSp>
              <p:pic>
                <p:nvPicPr>
                  <p:cNvPr id="22" name="Picture 4">
                    <a:extLst>
                      <a:ext uri="{FF2B5EF4-FFF2-40B4-BE49-F238E27FC236}">
                        <a16:creationId xmlns:a16="http://schemas.microsoft.com/office/drawing/2014/main" id="{5D89499F-D6D3-5755-F647-D75EC415316F}"/>
                      </a:ext>
                    </a:extLst>
                  </p:cNvPr>
                  <p:cNvPicPr>
                    <a:picLocks noChangeAspect="1" noChangeArrowheads="1"/>
                  </p:cNvPicPr>
                  <p:nvPr/>
                </p:nvPicPr>
                <p:blipFill>
                  <a:blip r:embed="rId7"/>
                  <a:srcRect/>
                  <a:stretch/>
                </p:blipFill>
                <p:spPr bwMode="auto">
                  <a:xfrm>
                    <a:off x="2734302" y="127567"/>
                    <a:ext cx="2371420" cy="237141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grpSp>
            <p:sp>
              <p:nvSpPr>
                <p:cNvPr id="18" name="Arrow: Right 17">
                  <a:extLst>
                    <a:ext uri="{FF2B5EF4-FFF2-40B4-BE49-F238E27FC236}">
                      <a16:creationId xmlns:a16="http://schemas.microsoft.com/office/drawing/2014/main" id="{631E9EDB-27C5-4FD8-2177-4A94CF157555}"/>
                    </a:ext>
                  </a:extLst>
                </p:cNvPr>
                <p:cNvSpPr/>
                <p:nvPr/>
              </p:nvSpPr>
              <p:spPr>
                <a:xfrm>
                  <a:off x="1275255" y="849220"/>
                  <a:ext cx="787420" cy="584774"/>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3" name="TextBox 2">
                <a:extLst>
                  <a:ext uri="{FF2B5EF4-FFF2-40B4-BE49-F238E27FC236}">
                    <a16:creationId xmlns:a16="http://schemas.microsoft.com/office/drawing/2014/main" id="{0E0F593A-AA3C-DDE1-7393-BBD2AE137E12}"/>
                  </a:ext>
                </a:extLst>
              </p:cNvPr>
              <p:cNvSpPr txBox="1"/>
              <p:nvPr/>
            </p:nvSpPr>
            <p:spPr>
              <a:xfrm>
                <a:off x="2521032" y="4819681"/>
                <a:ext cx="866411" cy="226940"/>
              </a:xfrm>
              <a:prstGeom prst="rect">
                <a:avLst/>
              </a:prstGeom>
              <a:noFill/>
            </p:spPr>
            <p:txBody>
              <a:bodyPr wrap="square" rtlCol="0" anchor="ctr">
                <a:spAutoFit/>
              </a:bodyPr>
              <a:lstStyle/>
              <a:p>
                <a:pPr algn="ctr"/>
                <a:r>
                  <a:rPr lang="en-US" dirty="0">
                    <a:latin typeface="Helvetica Light" panose="020B0403020202020204" pitchFamily="34" charset="0"/>
                  </a:rPr>
                  <a:t>Style Image</a:t>
                </a:r>
              </a:p>
            </p:txBody>
          </p:sp>
        </p:grpSp>
      </p:grpSp>
      <p:sp>
        <p:nvSpPr>
          <p:cNvPr id="2" name="Title 1">
            <a:extLst>
              <a:ext uri="{FF2B5EF4-FFF2-40B4-BE49-F238E27FC236}">
                <a16:creationId xmlns:a16="http://schemas.microsoft.com/office/drawing/2014/main" id="{0C367CC0-C132-76F9-F401-A6A114ADF307}"/>
              </a:ext>
            </a:extLst>
          </p:cNvPr>
          <p:cNvSpPr>
            <a:spLocks noGrp="1"/>
          </p:cNvSpPr>
          <p:nvPr>
            <p:ph type="title"/>
          </p:nvPr>
        </p:nvSpPr>
        <p:spPr>
          <a:xfrm>
            <a:off x="838200" y="97221"/>
            <a:ext cx="10515600" cy="1325563"/>
          </a:xfrm>
        </p:spPr>
        <p:txBody>
          <a:bodyPr/>
          <a:lstStyle/>
          <a:p>
            <a:r>
              <a:rPr lang="en-US" dirty="0"/>
              <a:t>Results</a:t>
            </a:r>
          </a:p>
        </p:txBody>
      </p:sp>
      <p:pic>
        <p:nvPicPr>
          <p:cNvPr id="38" name="Picture 6">
            <a:extLst>
              <a:ext uri="{FF2B5EF4-FFF2-40B4-BE49-F238E27FC236}">
                <a16:creationId xmlns:a16="http://schemas.microsoft.com/office/drawing/2014/main" id="{57442924-8970-D672-0AA7-96C06A917812}"/>
              </a:ext>
            </a:extLst>
          </p:cNvPr>
          <p:cNvPicPr>
            <a:picLocks noChangeAspect="1" noChangeArrowheads="1"/>
          </p:cNvPicPr>
          <p:nvPr/>
        </p:nvPicPr>
        <p:blipFill>
          <a:blip r:embed="rId8"/>
          <a:srcRect/>
          <a:stretch/>
        </p:blipFill>
        <p:spPr bwMode="auto">
          <a:xfrm>
            <a:off x="4739444" y="3908838"/>
            <a:ext cx="2358059" cy="241506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4" name="Picture 6">
            <a:extLst>
              <a:ext uri="{FF2B5EF4-FFF2-40B4-BE49-F238E27FC236}">
                <a16:creationId xmlns:a16="http://schemas.microsoft.com/office/drawing/2014/main" id="{B89F0959-76A3-21BF-12B4-9E29BD41ADF3}"/>
              </a:ext>
            </a:extLst>
          </p:cNvPr>
          <p:cNvPicPr>
            <a:picLocks noChangeAspect="1" noChangeArrowheads="1"/>
          </p:cNvPicPr>
          <p:nvPr/>
        </p:nvPicPr>
        <p:blipFill>
          <a:blip r:embed="rId9"/>
          <a:srcRect/>
          <a:stretch/>
        </p:blipFill>
        <p:spPr bwMode="auto">
          <a:xfrm>
            <a:off x="7644746" y="3908839"/>
            <a:ext cx="2358059" cy="241506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B292637A-F588-130C-7F25-B1DA41B19DC4}"/>
              </a:ext>
            </a:extLst>
          </p:cNvPr>
          <p:cNvSpPr txBox="1"/>
          <p:nvPr/>
        </p:nvSpPr>
        <p:spPr>
          <a:xfrm>
            <a:off x="4856829" y="313552"/>
            <a:ext cx="2259784" cy="400110"/>
          </a:xfrm>
          <a:prstGeom prst="rect">
            <a:avLst/>
          </a:prstGeom>
          <a:noFill/>
        </p:spPr>
        <p:txBody>
          <a:bodyPr wrap="square" rtlCol="0">
            <a:spAutoFit/>
          </a:bodyPr>
          <a:lstStyle/>
          <a:p>
            <a:r>
              <a:rPr lang="en-US" sz="2000" dirty="0">
                <a:latin typeface="Helvetica Light" panose="020B0403020202020204" pitchFamily="34" charset="0"/>
              </a:rPr>
              <a:t>Pretrained Output</a:t>
            </a:r>
          </a:p>
        </p:txBody>
      </p:sp>
      <p:pic>
        <p:nvPicPr>
          <p:cNvPr id="54" name="Picture 6">
            <a:extLst>
              <a:ext uri="{FF2B5EF4-FFF2-40B4-BE49-F238E27FC236}">
                <a16:creationId xmlns:a16="http://schemas.microsoft.com/office/drawing/2014/main" id="{34160E70-DFCF-0F82-F10E-33FC36681571}"/>
              </a:ext>
            </a:extLst>
          </p:cNvPr>
          <p:cNvPicPr>
            <a:picLocks noChangeAspect="1" noChangeArrowheads="1"/>
          </p:cNvPicPr>
          <p:nvPr/>
        </p:nvPicPr>
        <p:blipFill>
          <a:blip r:embed="rId10"/>
          <a:srcRect/>
          <a:stretch/>
        </p:blipFill>
        <p:spPr bwMode="auto">
          <a:xfrm>
            <a:off x="4744628" y="846169"/>
            <a:ext cx="2371985" cy="24293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D56F748A-15B8-DB19-3E7C-0E6A775E3AA1}"/>
              </a:ext>
            </a:extLst>
          </p:cNvPr>
          <p:cNvSpPr txBox="1"/>
          <p:nvPr/>
        </p:nvSpPr>
        <p:spPr>
          <a:xfrm>
            <a:off x="7835826" y="296274"/>
            <a:ext cx="1975897" cy="400110"/>
          </a:xfrm>
          <a:prstGeom prst="rect">
            <a:avLst/>
          </a:prstGeom>
          <a:noFill/>
        </p:spPr>
        <p:txBody>
          <a:bodyPr wrap="square" rtlCol="0">
            <a:spAutoFit/>
          </a:bodyPr>
          <a:lstStyle/>
          <a:p>
            <a:r>
              <a:rPr lang="en-US" sz="2000" dirty="0">
                <a:latin typeface="Helvetica Light" panose="020B0403020202020204" pitchFamily="34" charset="0"/>
              </a:rPr>
              <a:t>Stylized Output</a:t>
            </a:r>
          </a:p>
        </p:txBody>
      </p:sp>
      <p:pic>
        <p:nvPicPr>
          <p:cNvPr id="50" name="Picture 6">
            <a:extLst>
              <a:ext uri="{FF2B5EF4-FFF2-40B4-BE49-F238E27FC236}">
                <a16:creationId xmlns:a16="http://schemas.microsoft.com/office/drawing/2014/main" id="{DC80FABB-AB5A-B89A-E90C-AF9DD9A1BA43}"/>
              </a:ext>
            </a:extLst>
          </p:cNvPr>
          <p:cNvPicPr>
            <a:picLocks noChangeAspect="1" noChangeArrowheads="1"/>
          </p:cNvPicPr>
          <p:nvPr/>
        </p:nvPicPr>
        <p:blipFill>
          <a:blip r:embed="rId11"/>
          <a:srcRect/>
          <a:stretch/>
        </p:blipFill>
        <p:spPr bwMode="auto">
          <a:xfrm>
            <a:off x="7650847" y="846170"/>
            <a:ext cx="2371985" cy="24293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8340710-BAAF-E595-6B89-B68787177483}"/>
              </a:ext>
            </a:extLst>
          </p:cNvPr>
          <p:cNvSpPr>
            <a:spLocks noGrp="1"/>
          </p:cNvSpPr>
          <p:nvPr>
            <p:ph type="sldNum" sz="quarter" idx="12"/>
          </p:nvPr>
        </p:nvSpPr>
        <p:spPr/>
        <p:txBody>
          <a:bodyPr/>
          <a:lstStyle/>
          <a:p>
            <a:fld id="{3264C1AE-DE44-4966-837A-438CCB5D2F67}" type="slidenum">
              <a:rPr lang="en-US" smtClean="0"/>
              <a:t>23</a:t>
            </a:fld>
            <a:endParaRPr lang="en-US"/>
          </a:p>
        </p:txBody>
      </p:sp>
      <p:pic>
        <p:nvPicPr>
          <p:cNvPr id="6" name="Audio 5">
            <a:extLst>
              <a:ext uri="{FF2B5EF4-FFF2-40B4-BE49-F238E27FC236}">
                <a16:creationId xmlns:a16="http://schemas.microsoft.com/office/drawing/2014/main" id="{1F6B314F-C649-DBC2-C5C2-E76090E96067}"/>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780977190"/>
      </p:ext>
    </p:extLst>
  </p:cSld>
  <p:clrMapOvr>
    <a:masterClrMapping/>
  </p:clrMapOvr>
  <mc:AlternateContent xmlns:mc="http://schemas.openxmlformats.org/markup-compatibility/2006" xmlns:p14="http://schemas.microsoft.com/office/powerpoint/2010/main">
    <mc:Choice Requires="p14">
      <p:transition spd="slow" p14:dur="2000" advTm="25321"/>
    </mc:Choice>
    <mc:Fallback xmlns="">
      <p:transition spd="slow" advTm="25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3.75E-6 -4.44444E-6 L -0.38568 -0.00185 " pathEditMode="relative" rAng="0" ptsTypes="AA">
                                      <p:cBhvr>
                                        <p:cTn id="15" dur="500" fill="hold"/>
                                        <p:tgtEl>
                                          <p:spTgt spid="23"/>
                                        </p:tgtEl>
                                        <p:attrNameLst>
                                          <p:attrName>ppt_x</p:attrName>
                                          <p:attrName>ppt_y</p:attrName>
                                        </p:attrNameLst>
                                      </p:cBhvr>
                                      <p:rCtr x="-19284" y="-93"/>
                                    </p:animMotion>
                                  </p:childTnLst>
                                </p:cTn>
                              </p:par>
                              <p:par>
                                <p:cTn id="16" presetID="6" presetClass="emph" presetSubtype="0" accel="50000" decel="50000" fill="hold" nodeType="withEffect">
                                  <p:stCondLst>
                                    <p:cond delay="0"/>
                                  </p:stCondLst>
                                  <p:childTnLst>
                                    <p:animScale>
                                      <p:cBhvr>
                                        <p:cTn id="17" dur="500" fill="hold"/>
                                        <p:tgtEl>
                                          <p:spTgt spid="23"/>
                                        </p:tgtEl>
                                      </p:cBhvr>
                                      <p:by x="60000" y="60000"/>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par>
                                <p:cTn id="37" presetID="10"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6"/>
                </p:tgtEl>
              </p:cMediaNode>
            </p:audio>
          </p:childTnLst>
        </p:cTn>
      </p:par>
    </p:tnLst>
    <p:bldLst>
      <p:bldP spid="62"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35E1F20-7697-779C-7692-1BAAB130DDE9}"/>
              </a:ext>
            </a:extLst>
          </p:cNvPr>
          <p:cNvSpPr txBox="1">
            <a:spLocks/>
          </p:cNvSpPr>
          <p:nvPr/>
        </p:nvSpPr>
        <p:spPr>
          <a:xfrm>
            <a:off x="990600" y="3095147"/>
            <a:ext cx="7059930" cy="4318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Concepts Sliders (Concurrent) </a:t>
            </a:r>
            <a:r>
              <a:rPr lang="en-US" sz="1800" dirty="0">
                <a:solidFill>
                  <a:schemeClr val="bg2">
                    <a:lumMod val="75000"/>
                  </a:schemeClr>
                </a:solidFill>
              </a:rPr>
              <a:t>[</a:t>
            </a:r>
            <a:r>
              <a:rPr lang="en-US" sz="1800" dirty="0" err="1">
                <a:solidFill>
                  <a:schemeClr val="bg2">
                    <a:lumMod val="75000"/>
                  </a:schemeClr>
                </a:solidFill>
              </a:rPr>
              <a:t>Gandikota</a:t>
            </a:r>
            <a:r>
              <a:rPr lang="en-US" sz="1800" dirty="0">
                <a:solidFill>
                  <a:schemeClr val="bg2">
                    <a:lumMod val="75000"/>
                  </a:schemeClr>
                </a:solidFill>
              </a:rPr>
              <a:t> et. al ECCV 2024]</a:t>
            </a:r>
          </a:p>
          <a:p>
            <a:pPr marL="0" indent="0">
              <a:buFont typeface="Arial" panose="020B0604020202020204" pitchFamily="34" charset="0"/>
              <a:buNone/>
            </a:pPr>
            <a:endParaRPr lang="en-US" sz="1800" dirty="0">
              <a:solidFill>
                <a:schemeClr val="bg2">
                  <a:lumMod val="75000"/>
                </a:schemeClr>
              </a:solidFill>
            </a:endParaRPr>
          </a:p>
          <a:p>
            <a:pPr marL="0" indent="0">
              <a:buFont typeface="Arial" panose="020B0604020202020204" pitchFamily="34" charset="0"/>
              <a:buNone/>
            </a:pPr>
            <a:endParaRPr lang="en-US" sz="1800" dirty="0">
              <a:solidFill>
                <a:schemeClr val="bg2">
                  <a:lumMod val="75000"/>
                </a:schemeClr>
              </a:solidFill>
            </a:endParaRPr>
          </a:p>
        </p:txBody>
      </p:sp>
      <p:sp>
        <p:nvSpPr>
          <p:cNvPr id="2" name="Title 1">
            <a:extLst>
              <a:ext uri="{FF2B5EF4-FFF2-40B4-BE49-F238E27FC236}">
                <a16:creationId xmlns:a16="http://schemas.microsoft.com/office/drawing/2014/main" id="{CD7F89B1-4979-EA5F-CD7B-7EDAE8E0DD62}"/>
              </a:ext>
            </a:extLst>
          </p:cNvPr>
          <p:cNvSpPr>
            <a:spLocks noGrp="1"/>
          </p:cNvSpPr>
          <p:nvPr>
            <p:ph type="title"/>
          </p:nvPr>
        </p:nvSpPr>
        <p:spPr/>
        <p:txBody>
          <a:bodyPr/>
          <a:lstStyle/>
          <a:p>
            <a:pPr algn="ctr"/>
            <a:r>
              <a:rPr lang="en-US" dirty="0"/>
              <a:t>Prior and Concurrent Works</a:t>
            </a:r>
          </a:p>
        </p:txBody>
      </p:sp>
      <p:sp>
        <p:nvSpPr>
          <p:cNvPr id="3" name="Content Placeholder 2">
            <a:extLst>
              <a:ext uri="{FF2B5EF4-FFF2-40B4-BE49-F238E27FC236}">
                <a16:creationId xmlns:a16="http://schemas.microsoft.com/office/drawing/2014/main" id="{82626E04-96C6-8D8B-793A-3AD38831AC76}"/>
              </a:ext>
            </a:extLst>
          </p:cNvPr>
          <p:cNvSpPr>
            <a:spLocks noGrp="1"/>
          </p:cNvSpPr>
          <p:nvPr>
            <p:ph idx="1"/>
          </p:nvPr>
        </p:nvSpPr>
        <p:spPr>
          <a:xfrm>
            <a:off x="914400" y="3559370"/>
            <a:ext cx="7059930" cy="1891861"/>
          </a:xfrm>
        </p:spPr>
        <p:txBody>
          <a:bodyPr/>
          <a:lstStyle/>
          <a:p>
            <a:pPr marL="0" indent="0">
              <a:buNone/>
            </a:pPr>
            <a:endParaRPr lang="en-US" sz="1800" dirty="0">
              <a:solidFill>
                <a:schemeClr val="bg2">
                  <a:lumMod val="75000"/>
                </a:schemeClr>
              </a:solidFill>
            </a:endParaRPr>
          </a:p>
          <a:p>
            <a:pPr marL="0" indent="0">
              <a:buNone/>
            </a:pPr>
            <a:r>
              <a:rPr lang="en-US" dirty="0"/>
              <a:t>Encoder Based Methods</a:t>
            </a:r>
          </a:p>
          <a:p>
            <a:pPr marL="0" indent="0">
              <a:buNone/>
            </a:pPr>
            <a:r>
              <a:rPr lang="en-US" sz="1800" dirty="0"/>
              <a:t>IP Adapter </a:t>
            </a:r>
            <a:r>
              <a:rPr lang="en-US" sz="1800" dirty="0">
                <a:solidFill>
                  <a:schemeClr val="bg2">
                    <a:lumMod val="75000"/>
                  </a:schemeClr>
                </a:solidFill>
              </a:rPr>
              <a:t>[Ye et. al </a:t>
            </a:r>
            <a:r>
              <a:rPr lang="en-US" sz="1800" dirty="0" err="1">
                <a:solidFill>
                  <a:schemeClr val="bg2">
                    <a:lumMod val="75000"/>
                  </a:schemeClr>
                </a:solidFill>
              </a:rPr>
              <a:t>arxiv</a:t>
            </a:r>
            <a:r>
              <a:rPr lang="en-US" sz="1800" dirty="0">
                <a:solidFill>
                  <a:schemeClr val="bg2">
                    <a:lumMod val="75000"/>
                  </a:schemeClr>
                </a:solidFill>
              </a:rPr>
              <a:t> 2023]</a:t>
            </a:r>
          </a:p>
          <a:p>
            <a:pPr marL="0" indent="0">
              <a:buNone/>
            </a:pPr>
            <a:r>
              <a:rPr lang="en-US" sz="1800" dirty="0"/>
              <a:t>Style Aligned Image Generation (Concurrent) </a:t>
            </a:r>
            <a:r>
              <a:rPr lang="en-US" sz="1800" dirty="0">
                <a:solidFill>
                  <a:schemeClr val="bg2">
                    <a:lumMod val="75000"/>
                  </a:schemeClr>
                </a:solidFill>
              </a:rPr>
              <a:t>[Hertz et. al CVPR 2023]</a:t>
            </a:r>
          </a:p>
          <a:p>
            <a:pPr marL="0" indent="0">
              <a:buNone/>
            </a:pPr>
            <a:endParaRPr lang="en-US" sz="1800" dirty="0">
              <a:solidFill>
                <a:schemeClr val="bg2">
                  <a:lumMod val="75000"/>
                </a:schemeClr>
              </a:solidFill>
            </a:endParaRPr>
          </a:p>
          <a:p>
            <a:pPr marL="0" indent="0">
              <a:buNone/>
            </a:pPr>
            <a:endParaRPr lang="en-US" sz="1800" dirty="0">
              <a:solidFill>
                <a:schemeClr val="bg2">
                  <a:lumMod val="75000"/>
                </a:schemeClr>
              </a:solidFill>
            </a:endParaRPr>
          </a:p>
        </p:txBody>
      </p:sp>
      <p:grpSp>
        <p:nvGrpSpPr>
          <p:cNvPr id="9" name="Group 8">
            <a:extLst>
              <a:ext uri="{FF2B5EF4-FFF2-40B4-BE49-F238E27FC236}">
                <a16:creationId xmlns:a16="http://schemas.microsoft.com/office/drawing/2014/main" id="{CBD82A12-B12F-9F1C-25FD-4FA1069C92EF}"/>
              </a:ext>
            </a:extLst>
          </p:cNvPr>
          <p:cNvGrpSpPr/>
          <p:nvPr/>
        </p:nvGrpSpPr>
        <p:grpSpPr>
          <a:xfrm>
            <a:off x="7898130" y="2244833"/>
            <a:ext cx="2754629" cy="830997"/>
            <a:chOff x="7898130" y="2244833"/>
            <a:chExt cx="2754629" cy="830997"/>
          </a:xfrm>
        </p:grpSpPr>
        <p:sp>
          <p:nvSpPr>
            <p:cNvPr id="4" name="Right Brace 3">
              <a:extLst>
                <a:ext uri="{FF2B5EF4-FFF2-40B4-BE49-F238E27FC236}">
                  <a16:creationId xmlns:a16="http://schemas.microsoft.com/office/drawing/2014/main" id="{CE3DE819-9026-CA3D-7724-AE0147ACA861}"/>
                </a:ext>
              </a:extLst>
            </p:cNvPr>
            <p:cNvSpPr/>
            <p:nvPr/>
          </p:nvSpPr>
          <p:spPr>
            <a:xfrm>
              <a:off x="7898130" y="2333149"/>
              <a:ext cx="228600" cy="702945"/>
            </a:xfrm>
            <a:prstGeom prst="rightBrace">
              <a:avLst>
                <a:gd name="adj1" fmla="val 8333"/>
                <a:gd name="adj2" fmla="val 50694"/>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B24C8F8C-8DF0-5B80-828F-9B068FE079F3}"/>
                </a:ext>
              </a:extLst>
            </p:cNvPr>
            <p:cNvSpPr txBox="1"/>
            <p:nvPr/>
          </p:nvSpPr>
          <p:spPr>
            <a:xfrm>
              <a:off x="8395334" y="2244833"/>
              <a:ext cx="2257425" cy="830997"/>
            </a:xfrm>
            <a:prstGeom prst="rect">
              <a:avLst/>
            </a:prstGeom>
            <a:noFill/>
          </p:spPr>
          <p:txBody>
            <a:bodyPr wrap="square" rtlCol="0">
              <a:spAutoFit/>
            </a:bodyPr>
            <a:lstStyle/>
            <a:p>
              <a:r>
                <a:rPr lang="en-US" sz="2400" dirty="0"/>
                <a:t>Finetune on style image only</a:t>
              </a:r>
            </a:p>
          </p:txBody>
        </p:sp>
      </p:grpSp>
      <p:grpSp>
        <p:nvGrpSpPr>
          <p:cNvPr id="10" name="Group 9">
            <a:extLst>
              <a:ext uri="{FF2B5EF4-FFF2-40B4-BE49-F238E27FC236}">
                <a16:creationId xmlns:a16="http://schemas.microsoft.com/office/drawing/2014/main" id="{05A6410B-EAE8-AC09-FDA2-52611B5E68E4}"/>
              </a:ext>
            </a:extLst>
          </p:cNvPr>
          <p:cNvGrpSpPr/>
          <p:nvPr/>
        </p:nvGrpSpPr>
        <p:grpSpPr>
          <a:xfrm>
            <a:off x="7898130" y="4317473"/>
            <a:ext cx="2754630" cy="830997"/>
            <a:chOff x="7898130" y="4317473"/>
            <a:chExt cx="2754630" cy="830997"/>
          </a:xfrm>
        </p:grpSpPr>
        <p:sp>
          <p:nvSpPr>
            <p:cNvPr id="6" name="Right Brace 5">
              <a:extLst>
                <a:ext uri="{FF2B5EF4-FFF2-40B4-BE49-F238E27FC236}">
                  <a16:creationId xmlns:a16="http://schemas.microsoft.com/office/drawing/2014/main" id="{C3E867B9-DD12-CDAA-4A71-F7D2E693FB09}"/>
                </a:ext>
              </a:extLst>
            </p:cNvPr>
            <p:cNvSpPr/>
            <p:nvPr/>
          </p:nvSpPr>
          <p:spPr>
            <a:xfrm>
              <a:off x="7898130" y="4381500"/>
              <a:ext cx="228600" cy="702945"/>
            </a:xfrm>
            <a:prstGeom prst="rightBrace">
              <a:avLst>
                <a:gd name="adj1" fmla="val 8333"/>
                <a:gd name="adj2" fmla="val 50694"/>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29140F3F-3258-4433-BB26-72CB7FFF9359}"/>
                </a:ext>
              </a:extLst>
            </p:cNvPr>
            <p:cNvSpPr txBox="1"/>
            <p:nvPr/>
          </p:nvSpPr>
          <p:spPr>
            <a:xfrm>
              <a:off x="8395335" y="4317473"/>
              <a:ext cx="2257425" cy="830997"/>
            </a:xfrm>
            <a:prstGeom prst="rect">
              <a:avLst/>
            </a:prstGeom>
            <a:noFill/>
          </p:spPr>
          <p:txBody>
            <a:bodyPr wrap="square" rtlCol="0">
              <a:spAutoFit/>
            </a:bodyPr>
            <a:lstStyle/>
            <a:p>
              <a:r>
                <a:rPr lang="en-US" sz="2400" dirty="0"/>
                <a:t>Condition on style image only</a:t>
              </a:r>
            </a:p>
          </p:txBody>
        </p:sp>
      </p:grpSp>
      <p:sp>
        <p:nvSpPr>
          <p:cNvPr id="8" name="Content Placeholder 2">
            <a:extLst>
              <a:ext uri="{FF2B5EF4-FFF2-40B4-BE49-F238E27FC236}">
                <a16:creationId xmlns:a16="http://schemas.microsoft.com/office/drawing/2014/main" id="{C32F3DD6-542C-A7F6-D49F-73EC5EFD1B73}"/>
              </a:ext>
            </a:extLst>
          </p:cNvPr>
          <p:cNvSpPr txBox="1">
            <a:spLocks/>
          </p:cNvSpPr>
          <p:nvPr/>
        </p:nvSpPr>
        <p:spPr>
          <a:xfrm>
            <a:off x="990600" y="1842240"/>
            <a:ext cx="7059930" cy="17217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Optimization Based Methods</a:t>
            </a:r>
          </a:p>
          <a:p>
            <a:pPr marL="0" indent="0">
              <a:buFont typeface="Arial" panose="020B0604020202020204" pitchFamily="34" charset="0"/>
              <a:buNone/>
            </a:pPr>
            <a:r>
              <a:rPr lang="en-US" sz="1800" dirty="0" err="1"/>
              <a:t>Dreambooth</a:t>
            </a:r>
            <a:r>
              <a:rPr lang="en-US" sz="1800" dirty="0"/>
              <a:t> </a:t>
            </a:r>
            <a:r>
              <a:rPr lang="en-US" sz="1800" dirty="0" err="1"/>
              <a:t>LoRA</a:t>
            </a:r>
            <a:r>
              <a:rPr lang="en-US" sz="1800" dirty="0"/>
              <a:t> </a:t>
            </a:r>
            <a:r>
              <a:rPr lang="en-US" sz="1800" dirty="0">
                <a:solidFill>
                  <a:schemeClr val="bg2">
                    <a:lumMod val="75000"/>
                  </a:schemeClr>
                </a:solidFill>
              </a:rPr>
              <a:t>[Ruiz et. al CVPR 2023, Hu et al ICLR 2022]</a:t>
            </a:r>
          </a:p>
          <a:p>
            <a:pPr marL="0" indent="0">
              <a:buFont typeface="Arial" panose="020B0604020202020204" pitchFamily="34" charset="0"/>
              <a:buNone/>
            </a:pPr>
            <a:r>
              <a:rPr lang="en-US" sz="1800" dirty="0" err="1"/>
              <a:t>Styledrop</a:t>
            </a:r>
            <a:r>
              <a:rPr lang="en-US" sz="1800" dirty="0"/>
              <a:t> </a:t>
            </a:r>
            <a:r>
              <a:rPr lang="en-US" sz="1800" dirty="0">
                <a:solidFill>
                  <a:schemeClr val="bg2">
                    <a:lumMod val="75000"/>
                  </a:schemeClr>
                </a:solidFill>
              </a:rPr>
              <a:t>[Sohn et. al </a:t>
            </a:r>
            <a:r>
              <a:rPr lang="en-US" sz="1800" dirty="0" err="1">
                <a:solidFill>
                  <a:schemeClr val="bg2">
                    <a:lumMod val="75000"/>
                  </a:schemeClr>
                </a:solidFill>
              </a:rPr>
              <a:t>NeurIPS</a:t>
            </a:r>
            <a:r>
              <a:rPr lang="en-US" sz="1800" dirty="0">
                <a:solidFill>
                  <a:schemeClr val="bg2">
                    <a:lumMod val="75000"/>
                  </a:schemeClr>
                </a:solidFill>
              </a:rPr>
              <a:t> 2023]</a:t>
            </a:r>
          </a:p>
          <a:p>
            <a:pPr marL="0" indent="0">
              <a:buFont typeface="Arial" panose="020B0604020202020204" pitchFamily="34" charset="0"/>
              <a:buNone/>
            </a:pPr>
            <a:endParaRPr lang="en-US" sz="1800" dirty="0">
              <a:solidFill>
                <a:schemeClr val="bg2">
                  <a:lumMod val="75000"/>
                </a:schemeClr>
              </a:solidFill>
            </a:endParaRPr>
          </a:p>
          <a:p>
            <a:pPr marL="0" indent="0">
              <a:buFont typeface="Arial" panose="020B0604020202020204" pitchFamily="34" charset="0"/>
              <a:buNone/>
            </a:pPr>
            <a:endParaRPr lang="en-US" sz="1800" dirty="0">
              <a:solidFill>
                <a:schemeClr val="bg2">
                  <a:lumMod val="75000"/>
                </a:schemeClr>
              </a:solidFill>
            </a:endParaRPr>
          </a:p>
        </p:txBody>
      </p:sp>
      <p:sp>
        <p:nvSpPr>
          <p:cNvPr id="12" name="Slide Number Placeholder 11">
            <a:extLst>
              <a:ext uri="{FF2B5EF4-FFF2-40B4-BE49-F238E27FC236}">
                <a16:creationId xmlns:a16="http://schemas.microsoft.com/office/drawing/2014/main" id="{41F5C7BB-31EB-3D51-8D80-3EBEC9559850}"/>
              </a:ext>
            </a:extLst>
          </p:cNvPr>
          <p:cNvSpPr>
            <a:spLocks noGrp="1"/>
          </p:cNvSpPr>
          <p:nvPr>
            <p:ph type="sldNum" sz="quarter" idx="12"/>
          </p:nvPr>
        </p:nvSpPr>
        <p:spPr/>
        <p:txBody>
          <a:bodyPr/>
          <a:lstStyle/>
          <a:p>
            <a:fld id="{3264C1AE-DE44-4966-837A-438CCB5D2F67}" type="slidenum">
              <a:rPr lang="en-US" smtClean="0"/>
              <a:t>24</a:t>
            </a:fld>
            <a:endParaRPr lang="en-US"/>
          </a:p>
        </p:txBody>
      </p:sp>
      <p:pic>
        <p:nvPicPr>
          <p:cNvPr id="14" name="Audio 13">
            <a:extLst>
              <a:ext uri="{FF2B5EF4-FFF2-40B4-BE49-F238E27FC236}">
                <a16:creationId xmlns:a16="http://schemas.microsoft.com/office/drawing/2014/main" id="{D83504CD-21AC-7111-E4F3-F31316B62FF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399316257"/>
      </p:ext>
    </p:extLst>
  </p:cSld>
  <p:clrMapOvr>
    <a:masterClrMapping/>
  </p:clrMapOvr>
  <mc:AlternateContent xmlns:mc="http://schemas.openxmlformats.org/markup-compatibility/2006" xmlns:p14="http://schemas.microsoft.com/office/powerpoint/2010/main">
    <mc:Choice Requires="p14">
      <p:transition spd="slow" p14:dur="2000" advTm="28532"/>
    </mc:Choice>
    <mc:Fallback xmlns="">
      <p:transition spd="slow" advTm="28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4"/>
                </p:tgtEl>
              </p:cMediaNode>
            </p:audio>
          </p:childTnLst>
        </p:cTn>
      </p:par>
    </p:tnLst>
    <p:bldLst>
      <p:bldP spid="11" grpId="0"/>
      <p:bldP spid="3" grpId="0" uiExpand="1" build="p"/>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EC6F6B2-D973-3AB2-A4AB-BD80427FD827}"/>
              </a:ext>
            </a:extLst>
          </p:cNvPr>
          <p:cNvGrpSpPr/>
          <p:nvPr/>
        </p:nvGrpSpPr>
        <p:grpSpPr>
          <a:xfrm>
            <a:off x="3675851" y="1383416"/>
            <a:ext cx="5831359" cy="3850408"/>
            <a:chOff x="14097" y="2562482"/>
            <a:chExt cx="3061722" cy="2021635"/>
          </a:xfrm>
        </p:grpSpPr>
        <p:grpSp>
          <p:nvGrpSpPr>
            <p:cNvPr id="5" name="Group 4">
              <a:extLst>
                <a:ext uri="{FF2B5EF4-FFF2-40B4-BE49-F238E27FC236}">
                  <a16:creationId xmlns:a16="http://schemas.microsoft.com/office/drawing/2014/main" id="{5ECB3C2C-DCAF-B00A-833D-5ADA1F50A674}"/>
                </a:ext>
              </a:extLst>
            </p:cNvPr>
            <p:cNvGrpSpPr/>
            <p:nvPr/>
          </p:nvGrpSpPr>
          <p:grpSpPr>
            <a:xfrm>
              <a:off x="14097" y="3034665"/>
              <a:ext cx="3061722" cy="1549452"/>
              <a:chOff x="-2012560" y="-551571"/>
              <a:chExt cx="7047472" cy="3566532"/>
            </a:xfrm>
          </p:grpSpPr>
          <p:grpSp>
            <p:nvGrpSpPr>
              <p:cNvPr id="6" name="Group 5">
                <a:extLst>
                  <a:ext uri="{FF2B5EF4-FFF2-40B4-BE49-F238E27FC236}">
                    <a16:creationId xmlns:a16="http://schemas.microsoft.com/office/drawing/2014/main" id="{C7A95C57-AEF6-F698-5CAF-41146C248D7C}"/>
                  </a:ext>
                </a:extLst>
              </p:cNvPr>
              <p:cNvGrpSpPr/>
              <p:nvPr/>
            </p:nvGrpSpPr>
            <p:grpSpPr>
              <a:xfrm>
                <a:off x="-2012560" y="-551571"/>
                <a:ext cx="7047472" cy="3566532"/>
                <a:chOff x="-1629453" y="-259530"/>
                <a:chExt cx="7047472" cy="3566532"/>
              </a:xfrm>
            </p:grpSpPr>
            <p:sp>
              <p:nvSpPr>
                <p:cNvPr id="8" name="Rectangle 7">
                  <a:extLst>
                    <a:ext uri="{FF2B5EF4-FFF2-40B4-BE49-F238E27FC236}">
                      <a16:creationId xmlns:a16="http://schemas.microsoft.com/office/drawing/2014/main" id="{C4988D34-C9C7-7D0E-8D85-EF21E886379B}"/>
                    </a:ext>
                  </a:extLst>
                </p:cNvPr>
                <p:cNvSpPr/>
                <p:nvPr/>
              </p:nvSpPr>
              <p:spPr>
                <a:xfrm rot="16200000">
                  <a:off x="421378" y="-1791484"/>
                  <a:ext cx="3386355" cy="64502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p>
              </p:txBody>
            </p:sp>
            <p:grpSp>
              <p:nvGrpSpPr>
                <p:cNvPr id="9" name="Group 8">
                  <a:extLst>
                    <a:ext uri="{FF2B5EF4-FFF2-40B4-BE49-F238E27FC236}">
                      <a16:creationId xmlns:a16="http://schemas.microsoft.com/office/drawing/2014/main" id="{62EECF20-1A29-C017-7ED4-09E2D0D693F1}"/>
                    </a:ext>
                  </a:extLst>
                </p:cNvPr>
                <p:cNvGrpSpPr/>
                <p:nvPr/>
              </p:nvGrpSpPr>
              <p:grpSpPr>
                <a:xfrm rot="5400000">
                  <a:off x="-1400331" y="-101558"/>
                  <a:ext cx="3142179" cy="3600423"/>
                  <a:chOff x="-749624" y="-265775"/>
                  <a:chExt cx="3142179" cy="3600423"/>
                </a:xfrm>
              </p:grpSpPr>
              <p:pic>
                <p:nvPicPr>
                  <p:cNvPr id="15" name="Picture 2">
                    <a:extLst>
                      <a:ext uri="{FF2B5EF4-FFF2-40B4-BE49-F238E27FC236}">
                        <a16:creationId xmlns:a16="http://schemas.microsoft.com/office/drawing/2014/main" id="{7B2AB156-06E1-5F98-6E97-E8113A6D7E2B}"/>
                      </a:ext>
                    </a:extLst>
                  </p:cNvPr>
                  <p:cNvPicPr>
                    <a:picLocks noChangeAspect="1" noChangeArrowheads="1"/>
                  </p:cNvPicPr>
                  <p:nvPr/>
                </p:nvPicPr>
                <p:blipFill>
                  <a:blip r:embed="rId6"/>
                  <a:srcRect/>
                  <a:stretch/>
                </p:blipFill>
                <p:spPr bwMode="auto">
                  <a:xfrm rot="16200000">
                    <a:off x="-772469" y="239992"/>
                    <a:ext cx="2417110" cy="23714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3FA8922-3FEE-53F3-4882-169487133B99}"/>
                      </a:ext>
                    </a:extLst>
                  </p:cNvPr>
                  <p:cNvSpPr txBox="1"/>
                  <p:nvPr/>
                </p:nvSpPr>
                <p:spPr>
                  <a:xfrm rot="16200000">
                    <a:off x="171031" y="1113125"/>
                    <a:ext cx="3600423" cy="842624"/>
                  </a:xfrm>
                  <a:prstGeom prst="rect">
                    <a:avLst/>
                  </a:prstGeom>
                  <a:noFill/>
                </p:spPr>
                <p:txBody>
                  <a:bodyPr wrap="square" rtlCol="0" anchor="ctr">
                    <a:spAutoFit/>
                  </a:bodyPr>
                  <a:lstStyle/>
                  <a:p>
                    <a:pPr algn="ctr"/>
                    <a:r>
                      <a:rPr lang="en-US" sz="1000" dirty="0">
                        <a:latin typeface="Helvetica Light" panose="020B0403020202020204" pitchFamily="34" charset="0"/>
                      </a:rPr>
                      <a:t>Content Image</a:t>
                    </a:r>
                  </a:p>
                </p:txBody>
              </p:sp>
            </p:grpSp>
            <p:grpSp>
              <p:nvGrpSpPr>
                <p:cNvPr id="10" name="Group 9">
                  <a:extLst>
                    <a:ext uri="{FF2B5EF4-FFF2-40B4-BE49-F238E27FC236}">
                      <a16:creationId xmlns:a16="http://schemas.microsoft.com/office/drawing/2014/main" id="{689A1872-6331-11A5-562F-4C04E2118E40}"/>
                    </a:ext>
                  </a:extLst>
                </p:cNvPr>
                <p:cNvGrpSpPr/>
                <p:nvPr/>
              </p:nvGrpSpPr>
              <p:grpSpPr>
                <a:xfrm rot="5400000">
                  <a:off x="2330289" y="219272"/>
                  <a:ext cx="3179436" cy="2996024"/>
                  <a:chOff x="2311838" y="-54966"/>
                  <a:chExt cx="3179436" cy="2996024"/>
                </a:xfrm>
              </p:grpSpPr>
              <p:pic>
                <p:nvPicPr>
                  <p:cNvPr id="11" name="Picture 4">
                    <a:extLst>
                      <a:ext uri="{FF2B5EF4-FFF2-40B4-BE49-F238E27FC236}">
                        <a16:creationId xmlns:a16="http://schemas.microsoft.com/office/drawing/2014/main" id="{4525285D-69C3-4E20-098E-8F3F47483147}"/>
                      </a:ext>
                    </a:extLst>
                  </p:cNvPr>
                  <p:cNvPicPr>
                    <a:picLocks noChangeAspect="1" noChangeArrowheads="1"/>
                  </p:cNvPicPr>
                  <p:nvPr/>
                </p:nvPicPr>
                <p:blipFill>
                  <a:blip r:embed="rId7"/>
                  <a:srcRect/>
                  <a:stretch/>
                </p:blipFill>
                <p:spPr bwMode="auto">
                  <a:xfrm rot="16200000">
                    <a:off x="2288993" y="257334"/>
                    <a:ext cx="2417110" cy="23714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861DC13-47F7-507E-525C-DD8BDFEF6E36}"/>
                      </a:ext>
                    </a:extLst>
                  </p:cNvPr>
                  <p:cNvSpPr txBox="1"/>
                  <p:nvPr/>
                </p:nvSpPr>
                <p:spPr>
                  <a:xfrm rot="16200000">
                    <a:off x="3571951" y="1021735"/>
                    <a:ext cx="2996024" cy="842622"/>
                  </a:xfrm>
                  <a:prstGeom prst="rect">
                    <a:avLst/>
                  </a:prstGeom>
                  <a:noFill/>
                </p:spPr>
                <p:txBody>
                  <a:bodyPr wrap="square" rtlCol="0" anchor="ctr">
                    <a:spAutoFit/>
                  </a:bodyPr>
                  <a:lstStyle/>
                  <a:p>
                    <a:pPr algn="ctr"/>
                    <a:r>
                      <a:rPr lang="en-US" sz="1000" dirty="0">
                        <a:latin typeface="Helvetica Light" panose="020B0403020202020204" pitchFamily="34" charset="0"/>
                      </a:rPr>
                      <a:t>Style Image</a:t>
                    </a:r>
                  </a:p>
                </p:txBody>
              </p:sp>
            </p:grpSp>
          </p:grpSp>
          <p:sp>
            <p:nvSpPr>
              <p:cNvPr id="7" name="Arrow: Right 22">
                <a:extLst>
                  <a:ext uri="{FF2B5EF4-FFF2-40B4-BE49-F238E27FC236}">
                    <a16:creationId xmlns:a16="http://schemas.microsoft.com/office/drawing/2014/main" id="{2D20BC62-1A3C-BD83-9804-206A3D47F728}"/>
                  </a:ext>
                </a:extLst>
              </p:cNvPr>
              <p:cNvSpPr/>
              <p:nvPr/>
            </p:nvSpPr>
            <p:spPr>
              <a:xfrm>
                <a:off x="1275255" y="849220"/>
                <a:ext cx="787420" cy="584774"/>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p>
            </p:txBody>
          </p:sp>
        </p:grpSp>
        <p:sp>
          <p:nvSpPr>
            <p:cNvPr id="31" name="TextBox 30">
              <a:extLst>
                <a:ext uri="{FF2B5EF4-FFF2-40B4-BE49-F238E27FC236}">
                  <a16:creationId xmlns:a16="http://schemas.microsoft.com/office/drawing/2014/main" id="{3332758F-575A-4E72-D68B-FE6570FC802B}"/>
                </a:ext>
              </a:extLst>
            </p:cNvPr>
            <p:cNvSpPr txBox="1"/>
            <p:nvPr/>
          </p:nvSpPr>
          <p:spPr>
            <a:xfrm>
              <a:off x="714575" y="2562482"/>
              <a:ext cx="1727398" cy="371672"/>
            </a:xfrm>
            <a:prstGeom prst="rect">
              <a:avLst/>
            </a:prstGeom>
            <a:noFill/>
          </p:spPr>
          <p:txBody>
            <a:bodyPr wrap="square" rtlCol="0">
              <a:spAutoFit/>
            </a:bodyPr>
            <a:lstStyle/>
            <a:p>
              <a:r>
                <a:rPr lang="en-US" sz="4000" dirty="0">
                  <a:latin typeface="Helvetica Light" panose="020B0403020202020204" pitchFamily="34" charset="0"/>
                </a:rPr>
                <a:t>Training Data</a:t>
              </a:r>
            </a:p>
          </p:txBody>
        </p:sp>
      </p:grpSp>
      <p:sp>
        <p:nvSpPr>
          <p:cNvPr id="2" name="Title 1">
            <a:extLst>
              <a:ext uri="{FF2B5EF4-FFF2-40B4-BE49-F238E27FC236}">
                <a16:creationId xmlns:a16="http://schemas.microsoft.com/office/drawing/2014/main" id="{0C367CC0-C132-76F9-F401-A6A114ADF307}"/>
              </a:ext>
            </a:extLst>
          </p:cNvPr>
          <p:cNvSpPr>
            <a:spLocks noGrp="1"/>
          </p:cNvSpPr>
          <p:nvPr>
            <p:ph type="title"/>
          </p:nvPr>
        </p:nvSpPr>
        <p:spPr>
          <a:xfrm>
            <a:off x="427021" y="23762"/>
            <a:ext cx="12332594" cy="1325563"/>
          </a:xfrm>
        </p:spPr>
        <p:txBody>
          <a:bodyPr>
            <a:noAutofit/>
          </a:bodyPr>
          <a:lstStyle/>
          <a:p>
            <a:r>
              <a:rPr lang="en-US" sz="4800" dirty="0"/>
              <a:t>Comparisons: </a:t>
            </a:r>
            <a:r>
              <a:rPr lang="en-US" sz="4800" dirty="0">
                <a:solidFill>
                  <a:schemeClr val="bg2">
                    <a:lumMod val="75000"/>
                  </a:schemeClr>
                </a:solidFill>
              </a:rPr>
              <a:t>Optimization-Based Methods </a:t>
            </a:r>
            <a:endParaRPr lang="en-US" sz="4800" dirty="0"/>
          </a:p>
        </p:txBody>
      </p:sp>
      <p:sp>
        <p:nvSpPr>
          <p:cNvPr id="62" name="TextBox 61">
            <a:extLst>
              <a:ext uri="{FF2B5EF4-FFF2-40B4-BE49-F238E27FC236}">
                <a16:creationId xmlns:a16="http://schemas.microsoft.com/office/drawing/2014/main" id="{B292637A-F588-130C-7F25-B1DA41B19DC4}"/>
              </a:ext>
            </a:extLst>
          </p:cNvPr>
          <p:cNvSpPr txBox="1"/>
          <p:nvPr/>
        </p:nvSpPr>
        <p:spPr>
          <a:xfrm>
            <a:off x="3277233" y="1050462"/>
            <a:ext cx="2259784" cy="400110"/>
          </a:xfrm>
          <a:prstGeom prst="rect">
            <a:avLst/>
          </a:prstGeom>
          <a:noFill/>
        </p:spPr>
        <p:txBody>
          <a:bodyPr wrap="square" rtlCol="0">
            <a:spAutoFit/>
          </a:bodyPr>
          <a:lstStyle/>
          <a:p>
            <a:r>
              <a:rPr lang="en-US" sz="2000" dirty="0">
                <a:latin typeface="Helvetica Light" panose="020B0403020202020204" pitchFamily="34" charset="0"/>
              </a:rPr>
              <a:t>Pretrained Output</a:t>
            </a:r>
          </a:p>
        </p:txBody>
      </p:sp>
      <p:pic>
        <p:nvPicPr>
          <p:cNvPr id="39" name="Picture 6">
            <a:extLst>
              <a:ext uri="{FF2B5EF4-FFF2-40B4-BE49-F238E27FC236}">
                <a16:creationId xmlns:a16="http://schemas.microsoft.com/office/drawing/2014/main" id="{EE22E922-8574-28D1-E533-EE29BAD49AD9}"/>
              </a:ext>
            </a:extLst>
          </p:cNvPr>
          <p:cNvPicPr>
            <a:picLocks noChangeAspect="1" noChangeArrowheads="1"/>
          </p:cNvPicPr>
          <p:nvPr/>
        </p:nvPicPr>
        <p:blipFill>
          <a:blip r:embed="rId8"/>
          <a:srcRect/>
          <a:stretch/>
        </p:blipFill>
        <p:spPr bwMode="auto">
          <a:xfrm>
            <a:off x="3488744" y="1543266"/>
            <a:ext cx="1836761" cy="18367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3" name="Picture 6">
            <a:extLst>
              <a:ext uri="{FF2B5EF4-FFF2-40B4-BE49-F238E27FC236}">
                <a16:creationId xmlns:a16="http://schemas.microsoft.com/office/drawing/2014/main" id="{0D216452-4A30-2181-D3A3-1C35898708B7}"/>
              </a:ext>
            </a:extLst>
          </p:cNvPr>
          <p:cNvPicPr>
            <a:picLocks noChangeAspect="1" noChangeArrowheads="1"/>
          </p:cNvPicPr>
          <p:nvPr/>
        </p:nvPicPr>
        <p:blipFill>
          <a:blip r:embed="rId9"/>
          <a:srcRect/>
          <a:stretch/>
        </p:blipFill>
        <p:spPr bwMode="auto">
          <a:xfrm>
            <a:off x="3488743" y="3936004"/>
            <a:ext cx="1836761" cy="18367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146CCBA-9748-7D37-03CA-47AF0E782CAB}"/>
              </a:ext>
            </a:extLst>
          </p:cNvPr>
          <p:cNvGrpSpPr/>
          <p:nvPr/>
        </p:nvGrpSpPr>
        <p:grpSpPr>
          <a:xfrm>
            <a:off x="5674938" y="1050462"/>
            <a:ext cx="1836761" cy="4722305"/>
            <a:chOff x="5674938" y="1050462"/>
            <a:chExt cx="1836761" cy="4722305"/>
          </a:xfrm>
        </p:grpSpPr>
        <p:sp>
          <p:nvSpPr>
            <p:cNvPr id="59" name="TextBox 58">
              <a:extLst>
                <a:ext uri="{FF2B5EF4-FFF2-40B4-BE49-F238E27FC236}">
                  <a16:creationId xmlns:a16="http://schemas.microsoft.com/office/drawing/2014/main" id="{0C742709-9AD5-7ED5-DEC0-06A1D8940AA4}"/>
                </a:ext>
              </a:extLst>
            </p:cNvPr>
            <p:cNvSpPr txBox="1"/>
            <p:nvPr/>
          </p:nvSpPr>
          <p:spPr>
            <a:xfrm>
              <a:off x="6218534" y="1050462"/>
              <a:ext cx="749570" cy="400110"/>
            </a:xfrm>
            <a:prstGeom prst="rect">
              <a:avLst/>
            </a:prstGeom>
            <a:noFill/>
          </p:spPr>
          <p:txBody>
            <a:bodyPr wrap="square" rtlCol="0">
              <a:spAutoFit/>
            </a:bodyPr>
            <a:lstStyle/>
            <a:p>
              <a:r>
                <a:rPr lang="en-US" sz="2000" dirty="0">
                  <a:latin typeface="Helvetica Light" panose="020B0403020202020204" pitchFamily="34" charset="0"/>
                </a:rPr>
                <a:t>Ours</a:t>
              </a:r>
            </a:p>
          </p:txBody>
        </p:sp>
        <p:pic>
          <p:nvPicPr>
            <p:cNvPr id="40" name="Picture 6">
              <a:extLst>
                <a:ext uri="{FF2B5EF4-FFF2-40B4-BE49-F238E27FC236}">
                  <a16:creationId xmlns:a16="http://schemas.microsoft.com/office/drawing/2014/main" id="{55D5E07D-6749-A9EF-8212-94EFB35401D5}"/>
                </a:ext>
              </a:extLst>
            </p:cNvPr>
            <p:cNvPicPr>
              <a:picLocks noChangeAspect="1" noChangeArrowheads="1"/>
            </p:cNvPicPr>
            <p:nvPr/>
          </p:nvPicPr>
          <p:blipFill>
            <a:blip r:embed="rId10"/>
            <a:srcRect/>
            <a:stretch/>
          </p:blipFill>
          <p:spPr bwMode="auto">
            <a:xfrm>
              <a:off x="5674938" y="1540738"/>
              <a:ext cx="1836761" cy="18367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4" name="Picture 6">
              <a:extLst>
                <a:ext uri="{FF2B5EF4-FFF2-40B4-BE49-F238E27FC236}">
                  <a16:creationId xmlns:a16="http://schemas.microsoft.com/office/drawing/2014/main" id="{BB4C956D-373B-9FF7-8F18-16E0DE991848}"/>
                </a:ext>
              </a:extLst>
            </p:cNvPr>
            <p:cNvPicPr>
              <a:picLocks noChangeAspect="1" noChangeArrowheads="1"/>
            </p:cNvPicPr>
            <p:nvPr/>
          </p:nvPicPr>
          <p:blipFill>
            <a:blip r:embed="rId11"/>
            <a:srcRect/>
            <a:stretch/>
          </p:blipFill>
          <p:spPr bwMode="auto">
            <a:xfrm>
              <a:off x="5674938" y="3936006"/>
              <a:ext cx="1836761" cy="18367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46D97CD6-1AD6-8604-0ABF-40917DA39C24}"/>
              </a:ext>
            </a:extLst>
          </p:cNvPr>
          <p:cNvGrpSpPr/>
          <p:nvPr/>
        </p:nvGrpSpPr>
        <p:grpSpPr>
          <a:xfrm>
            <a:off x="7861132" y="1111190"/>
            <a:ext cx="4018320" cy="4661576"/>
            <a:chOff x="7861132" y="1111190"/>
            <a:chExt cx="4018320" cy="4661576"/>
          </a:xfrm>
        </p:grpSpPr>
        <p:sp>
          <p:nvSpPr>
            <p:cNvPr id="60" name="TextBox 59">
              <a:extLst>
                <a:ext uri="{FF2B5EF4-FFF2-40B4-BE49-F238E27FC236}">
                  <a16:creationId xmlns:a16="http://schemas.microsoft.com/office/drawing/2014/main" id="{81471DDC-CB6B-5979-84B5-E1520AC13613}"/>
                </a:ext>
              </a:extLst>
            </p:cNvPr>
            <p:cNvSpPr txBox="1"/>
            <p:nvPr/>
          </p:nvSpPr>
          <p:spPr>
            <a:xfrm>
              <a:off x="10380202" y="1111190"/>
              <a:ext cx="1239105" cy="369332"/>
            </a:xfrm>
            <a:prstGeom prst="rect">
              <a:avLst/>
            </a:prstGeom>
            <a:noFill/>
          </p:spPr>
          <p:txBody>
            <a:bodyPr wrap="square" rtlCol="0">
              <a:spAutoFit/>
            </a:bodyPr>
            <a:lstStyle/>
            <a:p>
              <a:r>
                <a:rPr lang="en-US" dirty="0">
                  <a:latin typeface="Helvetica Light" panose="020B0403020202020204" pitchFamily="34" charset="0"/>
                </a:rPr>
                <a:t>DB </a:t>
              </a:r>
              <a:r>
                <a:rPr lang="en-US" dirty="0" err="1">
                  <a:latin typeface="Helvetica Light" panose="020B0403020202020204" pitchFamily="34" charset="0"/>
                </a:rPr>
                <a:t>LoRA</a:t>
              </a:r>
              <a:endParaRPr lang="en-US" dirty="0">
                <a:latin typeface="Helvetica Light" panose="020B0403020202020204" pitchFamily="34" charset="0"/>
              </a:endParaRPr>
            </a:p>
          </p:txBody>
        </p:sp>
        <p:sp>
          <p:nvSpPr>
            <p:cNvPr id="28" name="TextBox 27">
              <a:extLst>
                <a:ext uri="{FF2B5EF4-FFF2-40B4-BE49-F238E27FC236}">
                  <a16:creationId xmlns:a16="http://schemas.microsoft.com/office/drawing/2014/main" id="{23224E70-9518-E1AE-ECAB-FE0BBF8F0879}"/>
                </a:ext>
              </a:extLst>
            </p:cNvPr>
            <p:cNvSpPr txBox="1"/>
            <p:nvPr/>
          </p:nvSpPr>
          <p:spPr>
            <a:xfrm>
              <a:off x="8177769" y="1117985"/>
              <a:ext cx="1239105" cy="369332"/>
            </a:xfrm>
            <a:prstGeom prst="rect">
              <a:avLst/>
            </a:prstGeom>
            <a:noFill/>
          </p:spPr>
          <p:txBody>
            <a:bodyPr wrap="square" rtlCol="0">
              <a:spAutoFit/>
            </a:bodyPr>
            <a:lstStyle/>
            <a:p>
              <a:r>
                <a:rPr lang="en-US" dirty="0">
                  <a:latin typeface="Helvetica Light" panose="020B0403020202020204" pitchFamily="34" charset="0"/>
                </a:rPr>
                <a:t>Sliders</a:t>
              </a:r>
            </a:p>
          </p:txBody>
        </p:sp>
        <p:pic>
          <p:nvPicPr>
            <p:cNvPr id="41" name="Picture 6">
              <a:extLst>
                <a:ext uri="{FF2B5EF4-FFF2-40B4-BE49-F238E27FC236}">
                  <a16:creationId xmlns:a16="http://schemas.microsoft.com/office/drawing/2014/main" id="{09CC1D3D-2402-ABF4-43EC-593F9B41463F}"/>
                </a:ext>
              </a:extLst>
            </p:cNvPr>
            <p:cNvPicPr>
              <a:picLocks noChangeAspect="1" noChangeArrowheads="1"/>
            </p:cNvPicPr>
            <p:nvPr/>
          </p:nvPicPr>
          <p:blipFill>
            <a:blip r:embed="rId12"/>
            <a:srcRect/>
            <a:stretch/>
          </p:blipFill>
          <p:spPr bwMode="auto">
            <a:xfrm>
              <a:off x="7861132" y="1536462"/>
              <a:ext cx="1836761" cy="18367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a16="http://schemas.microsoft.com/office/drawing/2014/main" id="{08543708-9EF8-E245-A688-9DF5A7038D89}"/>
                </a:ext>
              </a:extLst>
            </p:cNvPr>
            <p:cNvPicPr>
              <a:picLocks noChangeAspect="1" noChangeArrowheads="1"/>
            </p:cNvPicPr>
            <p:nvPr/>
          </p:nvPicPr>
          <p:blipFill>
            <a:blip r:embed="rId13"/>
            <a:srcRect/>
            <a:stretch/>
          </p:blipFill>
          <p:spPr bwMode="auto">
            <a:xfrm>
              <a:off x="10042691" y="1543266"/>
              <a:ext cx="1836761" cy="18367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5" name="Picture 6">
              <a:extLst>
                <a:ext uri="{FF2B5EF4-FFF2-40B4-BE49-F238E27FC236}">
                  <a16:creationId xmlns:a16="http://schemas.microsoft.com/office/drawing/2014/main" id="{E9B06610-1EA3-66CF-8B82-5D4311C3F236}"/>
                </a:ext>
              </a:extLst>
            </p:cNvPr>
            <p:cNvPicPr>
              <a:picLocks noChangeAspect="1" noChangeArrowheads="1"/>
            </p:cNvPicPr>
            <p:nvPr/>
          </p:nvPicPr>
          <p:blipFill>
            <a:blip r:embed="rId14"/>
            <a:srcRect/>
            <a:stretch/>
          </p:blipFill>
          <p:spPr bwMode="auto">
            <a:xfrm>
              <a:off x="7861132" y="3936005"/>
              <a:ext cx="1836761" cy="18367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7" name="Picture 6">
              <a:extLst>
                <a:ext uri="{FF2B5EF4-FFF2-40B4-BE49-F238E27FC236}">
                  <a16:creationId xmlns:a16="http://schemas.microsoft.com/office/drawing/2014/main" id="{A7B55886-A891-2D8E-56BC-F85063E32148}"/>
                </a:ext>
              </a:extLst>
            </p:cNvPr>
            <p:cNvPicPr>
              <a:picLocks noChangeAspect="1" noChangeArrowheads="1"/>
            </p:cNvPicPr>
            <p:nvPr/>
          </p:nvPicPr>
          <p:blipFill>
            <a:blip r:embed="rId15"/>
            <a:srcRect/>
            <a:stretch/>
          </p:blipFill>
          <p:spPr bwMode="auto">
            <a:xfrm>
              <a:off x="10036863" y="3936004"/>
              <a:ext cx="1836761" cy="18367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a16="http://schemas.microsoft.com/office/drawing/2014/main" id="{1C825019-F9D4-C2EE-2091-30C01D8F4A62}"/>
              </a:ext>
            </a:extLst>
          </p:cNvPr>
          <p:cNvSpPr txBox="1"/>
          <p:nvPr/>
        </p:nvSpPr>
        <p:spPr>
          <a:xfrm>
            <a:off x="3357874" y="5909160"/>
            <a:ext cx="2098497" cy="400110"/>
          </a:xfrm>
          <a:prstGeom prst="rect">
            <a:avLst/>
          </a:prstGeom>
          <a:noFill/>
        </p:spPr>
        <p:txBody>
          <a:bodyPr wrap="square" rtlCol="0">
            <a:spAutoFit/>
          </a:bodyPr>
          <a:lstStyle/>
          <a:p>
            <a:r>
              <a:rPr lang="en-US" sz="2000" dirty="0">
                <a:latin typeface="Bradley Hand" pitchFamily="2" charset="77"/>
              </a:rPr>
              <a:t>“A photo of a cat”</a:t>
            </a:r>
          </a:p>
        </p:txBody>
      </p:sp>
      <p:sp>
        <p:nvSpPr>
          <p:cNvPr id="53" name="TextBox 52">
            <a:extLst>
              <a:ext uri="{FF2B5EF4-FFF2-40B4-BE49-F238E27FC236}">
                <a16:creationId xmlns:a16="http://schemas.microsoft.com/office/drawing/2014/main" id="{BD996E14-5D2F-D1E2-C1A6-FE3DE5A642F9}"/>
              </a:ext>
            </a:extLst>
          </p:cNvPr>
          <p:cNvSpPr txBox="1"/>
          <p:nvPr/>
        </p:nvSpPr>
        <p:spPr>
          <a:xfrm>
            <a:off x="3328318" y="3465917"/>
            <a:ext cx="2157610" cy="400110"/>
          </a:xfrm>
          <a:prstGeom prst="rect">
            <a:avLst/>
          </a:prstGeom>
          <a:noFill/>
        </p:spPr>
        <p:txBody>
          <a:bodyPr wrap="square" rtlCol="0">
            <a:spAutoFit/>
          </a:bodyPr>
          <a:lstStyle/>
          <a:p>
            <a:r>
              <a:rPr lang="en-US" sz="2000" dirty="0">
                <a:latin typeface="Bradley Hand" pitchFamily="2" charset="77"/>
              </a:rPr>
              <a:t>“A photo of a dog”</a:t>
            </a:r>
          </a:p>
        </p:txBody>
      </p:sp>
      <p:sp>
        <p:nvSpPr>
          <p:cNvPr id="16" name="Slide Number Placeholder 15">
            <a:extLst>
              <a:ext uri="{FF2B5EF4-FFF2-40B4-BE49-F238E27FC236}">
                <a16:creationId xmlns:a16="http://schemas.microsoft.com/office/drawing/2014/main" id="{04A4A1C0-4BC0-67F2-FB9A-AD7C3907F8AE}"/>
              </a:ext>
            </a:extLst>
          </p:cNvPr>
          <p:cNvSpPr>
            <a:spLocks noGrp="1"/>
          </p:cNvSpPr>
          <p:nvPr>
            <p:ph type="sldNum" sz="quarter" idx="12"/>
          </p:nvPr>
        </p:nvSpPr>
        <p:spPr/>
        <p:txBody>
          <a:bodyPr/>
          <a:lstStyle/>
          <a:p>
            <a:fld id="{3264C1AE-DE44-4966-837A-438CCB5D2F67}" type="slidenum">
              <a:rPr lang="en-US" smtClean="0"/>
              <a:t>25</a:t>
            </a:fld>
            <a:endParaRPr lang="en-US"/>
          </a:p>
        </p:txBody>
      </p:sp>
      <p:pic>
        <p:nvPicPr>
          <p:cNvPr id="14" name="Audio 13">
            <a:extLst>
              <a:ext uri="{FF2B5EF4-FFF2-40B4-BE49-F238E27FC236}">
                <a16:creationId xmlns:a16="http://schemas.microsoft.com/office/drawing/2014/main" id="{96CD71FE-BDC2-ED23-3423-23B3B8E96347}"/>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376283830"/>
      </p:ext>
    </p:extLst>
  </p:cSld>
  <p:clrMapOvr>
    <a:masterClrMapping/>
  </p:clrMapOvr>
  <mc:AlternateContent xmlns:mc="http://schemas.openxmlformats.org/markup-compatibility/2006" xmlns:p14="http://schemas.microsoft.com/office/powerpoint/2010/main">
    <mc:Choice Requires="p14">
      <p:transition spd="slow" p14:dur="2000" advTm="30153"/>
    </mc:Choice>
    <mc:Fallback xmlns="">
      <p:transition spd="slow" advTm="30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5E-6 2.59259E-6 L -0.39571 0.0044 " pathEditMode="relative" rAng="0" ptsTypes="AA">
                                      <p:cBhvr>
                                        <p:cTn id="10" dur="500" fill="hold"/>
                                        <p:tgtEl>
                                          <p:spTgt spid="3"/>
                                        </p:tgtEl>
                                        <p:attrNameLst>
                                          <p:attrName>ppt_x</p:attrName>
                                          <p:attrName>ppt_y</p:attrName>
                                        </p:attrNameLst>
                                      </p:cBhvr>
                                      <p:rCtr x="-19792" y="208"/>
                                    </p:animMotion>
                                  </p:childTnLst>
                                </p:cTn>
                              </p:par>
                              <p:par>
                                <p:cTn id="11" presetID="6" presetClass="emph" presetSubtype="0" accel="50000" decel="50000" fill="hold" nodeType="withEffect">
                                  <p:stCondLst>
                                    <p:cond delay="0"/>
                                  </p:stCondLst>
                                  <p:childTnLst>
                                    <p:animScale>
                                      <p:cBhvr>
                                        <p:cTn id="12" dur="500" fill="hold"/>
                                        <p:tgtEl>
                                          <p:spTgt spid="3"/>
                                        </p:tgtEl>
                                      </p:cBhvr>
                                      <p:by x="50000" y="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par>
                                <p:cTn id="24" presetID="10"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500"/>
                                        <p:tgtEl>
                                          <p:spTgt spid="6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4"/>
                </p:tgtEl>
              </p:cMediaNode>
            </p:audio>
          </p:childTnLst>
        </p:cTn>
      </p:par>
    </p:tnLst>
    <p:bldLst>
      <p:bldP spid="62" grpId="0"/>
      <p:bldP spid="51" grpId="0"/>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4304997-5074-B2FD-2640-8A434FB85D7D}"/>
              </a:ext>
            </a:extLst>
          </p:cNvPr>
          <p:cNvGrpSpPr/>
          <p:nvPr/>
        </p:nvGrpSpPr>
        <p:grpSpPr>
          <a:xfrm>
            <a:off x="309111" y="2339792"/>
            <a:ext cx="2908222" cy="1868646"/>
            <a:chOff x="2552" y="2506747"/>
            <a:chExt cx="3073268" cy="1999095"/>
          </a:xfrm>
        </p:grpSpPr>
        <p:grpSp>
          <p:nvGrpSpPr>
            <p:cNvPr id="6" name="Group 5">
              <a:extLst>
                <a:ext uri="{FF2B5EF4-FFF2-40B4-BE49-F238E27FC236}">
                  <a16:creationId xmlns:a16="http://schemas.microsoft.com/office/drawing/2014/main" id="{B2DC8399-1F71-43BA-E1E9-4161CB2516A4}"/>
                </a:ext>
              </a:extLst>
            </p:cNvPr>
            <p:cNvGrpSpPr/>
            <p:nvPr/>
          </p:nvGrpSpPr>
          <p:grpSpPr>
            <a:xfrm>
              <a:off x="2552" y="3014627"/>
              <a:ext cx="3073268" cy="1491215"/>
              <a:chOff x="-2039137" y="-597695"/>
              <a:chExt cx="7074057" cy="3432477"/>
            </a:xfrm>
          </p:grpSpPr>
          <p:grpSp>
            <p:nvGrpSpPr>
              <p:cNvPr id="8" name="Group 7">
                <a:extLst>
                  <a:ext uri="{FF2B5EF4-FFF2-40B4-BE49-F238E27FC236}">
                    <a16:creationId xmlns:a16="http://schemas.microsoft.com/office/drawing/2014/main" id="{AFF2D12C-0E43-AB9F-6D9B-7A22C0211548}"/>
                  </a:ext>
                </a:extLst>
              </p:cNvPr>
              <p:cNvGrpSpPr/>
              <p:nvPr/>
            </p:nvGrpSpPr>
            <p:grpSpPr>
              <a:xfrm>
                <a:off x="-2039137" y="-597695"/>
                <a:ext cx="7074057" cy="3432477"/>
                <a:chOff x="-1656030" y="-305654"/>
                <a:chExt cx="7074057" cy="3432477"/>
              </a:xfrm>
            </p:grpSpPr>
            <p:sp>
              <p:nvSpPr>
                <p:cNvPr id="12" name="Rectangle 11">
                  <a:extLst>
                    <a:ext uri="{FF2B5EF4-FFF2-40B4-BE49-F238E27FC236}">
                      <a16:creationId xmlns:a16="http://schemas.microsoft.com/office/drawing/2014/main" id="{B35FB317-25FE-21D1-D6A3-69FD49814F9A}"/>
                    </a:ext>
                  </a:extLst>
                </p:cNvPr>
                <p:cNvSpPr/>
                <p:nvPr/>
              </p:nvSpPr>
              <p:spPr>
                <a:xfrm rot="16200000">
                  <a:off x="379337" y="-1831031"/>
                  <a:ext cx="3432477" cy="648323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 dirty="0"/>
                </a:p>
              </p:txBody>
            </p:sp>
            <p:grpSp>
              <p:nvGrpSpPr>
                <p:cNvPr id="13" name="Group 12">
                  <a:extLst>
                    <a:ext uri="{FF2B5EF4-FFF2-40B4-BE49-F238E27FC236}">
                      <a16:creationId xmlns:a16="http://schemas.microsoft.com/office/drawing/2014/main" id="{4B11F037-D5B2-1AE7-367D-38C4FCFF0DB9}"/>
                    </a:ext>
                  </a:extLst>
                </p:cNvPr>
                <p:cNvGrpSpPr/>
                <p:nvPr/>
              </p:nvGrpSpPr>
              <p:grpSpPr>
                <a:xfrm rot="5400000">
                  <a:off x="-1339093" y="-189375"/>
                  <a:ext cx="2966550" cy="3600423"/>
                  <a:chOff x="-749624" y="-239201"/>
                  <a:chExt cx="2966550" cy="3600423"/>
                </a:xfrm>
              </p:grpSpPr>
              <p:pic>
                <p:nvPicPr>
                  <p:cNvPr id="17" name="Picture 2">
                    <a:extLst>
                      <a:ext uri="{FF2B5EF4-FFF2-40B4-BE49-F238E27FC236}">
                        <a16:creationId xmlns:a16="http://schemas.microsoft.com/office/drawing/2014/main" id="{26AEF929-9EEA-8BC1-2B9E-65A7474BED26}"/>
                      </a:ext>
                    </a:extLst>
                  </p:cNvPr>
                  <p:cNvPicPr>
                    <a:picLocks noChangeAspect="1" noChangeArrowheads="1"/>
                  </p:cNvPicPr>
                  <p:nvPr/>
                </p:nvPicPr>
                <p:blipFill>
                  <a:blip r:embed="rId6"/>
                  <a:srcRect/>
                  <a:stretch/>
                </p:blipFill>
                <p:spPr bwMode="auto">
                  <a:xfrm rot="16200000">
                    <a:off x="-772469" y="239992"/>
                    <a:ext cx="2417110" cy="237142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DFA1C6F-83EB-939C-0D63-B39DD342203E}"/>
                      </a:ext>
                    </a:extLst>
                  </p:cNvPr>
                  <p:cNvSpPr txBox="1"/>
                  <p:nvPr/>
                </p:nvSpPr>
                <p:spPr>
                  <a:xfrm rot="16200000">
                    <a:off x="208293" y="1352590"/>
                    <a:ext cx="3600423" cy="416842"/>
                  </a:xfrm>
                  <a:prstGeom prst="rect">
                    <a:avLst/>
                  </a:prstGeom>
                  <a:noFill/>
                </p:spPr>
                <p:txBody>
                  <a:bodyPr wrap="square" rtlCol="0" anchor="ctr">
                    <a:spAutoFit/>
                  </a:bodyPr>
                  <a:lstStyle/>
                  <a:p>
                    <a:pPr algn="ctr"/>
                    <a:r>
                      <a:rPr lang="en-US" sz="500" dirty="0">
                        <a:latin typeface="Helvetica Light" panose="020B0403020202020204" pitchFamily="34" charset="0"/>
                      </a:rPr>
                      <a:t>Content Image</a:t>
                    </a:r>
                  </a:p>
                </p:txBody>
              </p:sp>
            </p:grpSp>
            <p:grpSp>
              <p:nvGrpSpPr>
                <p:cNvPr id="14" name="Group 13">
                  <a:extLst>
                    <a:ext uri="{FF2B5EF4-FFF2-40B4-BE49-F238E27FC236}">
                      <a16:creationId xmlns:a16="http://schemas.microsoft.com/office/drawing/2014/main" id="{785279EA-007B-795C-4540-8A3D0CBF4FAE}"/>
                    </a:ext>
                  </a:extLst>
                </p:cNvPr>
                <p:cNvGrpSpPr/>
                <p:nvPr/>
              </p:nvGrpSpPr>
              <p:grpSpPr>
                <a:xfrm rot="5400000">
                  <a:off x="2436743" y="112827"/>
                  <a:ext cx="2966543" cy="2996024"/>
                  <a:chOff x="2311838" y="-54972"/>
                  <a:chExt cx="2966543" cy="2996024"/>
                </a:xfrm>
              </p:grpSpPr>
              <p:pic>
                <p:nvPicPr>
                  <p:cNvPr id="15" name="Picture 4">
                    <a:extLst>
                      <a:ext uri="{FF2B5EF4-FFF2-40B4-BE49-F238E27FC236}">
                        <a16:creationId xmlns:a16="http://schemas.microsoft.com/office/drawing/2014/main" id="{1C00BFFB-1BAE-75FC-AB41-4F63CABBC9D2}"/>
                      </a:ext>
                    </a:extLst>
                  </p:cNvPr>
                  <p:cNvPicPr>
                    <a:picLocks noChangeAspect="1" noChangeArrowheads="1"/>
                  </p:cNvPicPr>
                  <p:nvPr/>
                </p:nvPicPr>
                <p:blipFill>
                  <a:blip r:embed="rId7"/>
                  <a:srcRect/>
                  <a:stretch/>
                </p:blipFill>
                <p:spPr bwMode="auto">
                  <a:xfrm rot="16200000">
                    <a:off x="2288993" y="257334"/>
                    <a:ext cx="2417110" cy="237142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A2BFE53-5573-BB95-8261-3CA93773D305}"/>
                      </a:ext>
                    </a:extLst>
                  </p:cNvPr>
                  <p:cNvSpPr txBox="1"/>
                  <p:nvPr/>
                </p:nvSpPr>
                <p:spPr>
                  <a:xfrm rot="16200000">
                    <a:off x="3571948" y="1234618"/>
                    <a:ext cx="2996024" cy="416843"/>
                  </a:xfrm>
                  <a:prstGeom prst="rect">
                    <a:avLst/>
                  </a:prstGeom>
                  <a:noFill/>
                </p:spPr>
                <p:txBody>
                  <a:bodyPr wrap="square" rtlCol="0" anchor="ctr">
                    <a:spAutoFit/>
                  </a:bodyPr>
                  <a:lstStyle/>
                  <a:p>
                    <a:pPr algn="ctr"/>
                    <a:r>
                      <a:rPr lang="en-US" sz="500" dirty="0">
                        <a:latin typeface="Helvetica Light" panose="020B0403020202020204" pitchFamily="34" charset="0"/>
                      </a:rPr>
                      <a:t>Style Image</a:t>
                    </a:r>
                  </a:p>
                </p:txBody>
              </p:sp>
            </p:grpSp>
          </p:grpSp>
          <p:sp>
            <p:nvSpPr>
              <p:cNvPr id="10" name="Arrow: Right 22">
                <a:extLst>
                  <a:ext uri="{FF2B5EF4-FFF2-40B4-BE49-F238E27FC236}">
                    <a16:creationId xmlns:a16="http://schemas.microsoft.com/office/drawing/2014/main" id="{731EF840-C538-0EA5-A42D-FAE0A26143F8}"/>
                  </a:ext>
                </a:extLst>
              </p:cNvPr>
              <p:cNvSpPr/>
              <p:nvPr/>
            </p:nvSpPr>
            <p:spPr>
              <a:xfrm>
                <a:off x="1275255" y="849220"/>
                <a:ext cx="787420" cy="584774"/>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 dirty="0"/>
              </a:p>
            </p:txBody>
          </p:sp>
        </p:grpSp>
        <p:sp>
          <p:nvSpPr>
            <p:cNvPr id="7" name="TextBox 6">
              <a:extLst>
                <a:ext uri="{FF2B5EF4-FFF2-40B4-BE49-F238E27FC236}">
                  <a16:creationId xmlns:a16="http://schemas.microsoft.com/office/drawing/2014/main" id="{A537A32D-812C-A7C7-5C34-B6DCD442C4E9}"/>
                </a:ext>
              </a:extLst>
            </p:cNvPr>
            <p:cNvSpPr txBox="1"/>
            <p:nvPr/>
          </p:nvSpPr>
          <p:spPr>
            <a:xfrm>
              <a:off x="655458" y="2506747"/>
              <a:ext cx="1822540" cy="428042"/>
            </a:xfrm>
            <a:prstGeom prst="rect">
              <a:avLst/>
            </a:prstGeom>
            <a:noFill/>
          </p:spPr>
          <p:txBody>
            <a:bodyPr wrap="square" rtlCol="0">
              <a:spAutoFit/>
            </a:bodyPr>
            <a:lstStyle/>
            <a:p>
              <a:r>
                <a:rPr lang="en-US" sz="2000" dirty="0">
                  <a:latin typeface="Helvetica Light" panose="020B0403020202020204" pitchFamily="34" charset="0"/>
                </a:rPr>
                <a:t>Training Data</a:t>
              </a:r>
            </a:p>
          </p:txBody>
        </p:sp>
      </p:grpSp>
      <p:sp>
        <p:nvSpPr>
          <p:cNvPr id="19" name="TextBox 18">
            <a:extLst>
              <a:ext uri="{FF2B5EF4-FFF2-40B4-BE49-F238E27FC236}">
                <a16:creationId xmlns:a16="http://schemas.microsoft.com/office/drawing/2014/main" id="{99F7FE47-7541-FB20-7136-EF5EB6005416}"/>
              </a:ext>
            </a:extLst>
          </p:cNvPr>
          <p:cNvSpPr txBox="1"/>
          <p:nvPr/>
        </p:nvSpPr>
        <p:spPr>
          <a:xfrm>
            <a:off x="3277233" y="1050462"/>
            <a:ext cx="2259784" cy="400110"/>
          </a:xfrm>
          <a:prstGeom prst="rect">
            <a:avLst/>
          </a:prstGeom>
          <a:noFill/>
        </p:spPr>
        <p:txBody>
          <a:bodyPr wrap="square" rtlCol="0">
            <a:spAutoFit/>
          </a:bodyPr>
          <a:lstStyle/>
          <a:p>
            <a:r>
              <a:rPr lang="en-US" sz="2000" dirty="0">
                <a:latin typeface="Helvetica Light" panose="020B0403020202020204" pitchFamily="34" charset="0"/>
              </a:rPr>
              <a:t>Pretrained Output</a:t>
            </a:r>
          </a:p>
        </p:txBody>
      </p:sp>
      <p:pic>
        <p:nvPicPr>
          <p:cNvPr id="20" name="Picture 6">
            <a:extLst>
              <a:ext uri="{FF2B5EF4-FFF2-40B4-BE49-F238E27FC236}">
                <a16:creationId xmlns:a16="http://schemas.microsoft.com/office/drawing/2014/main" id="{F0B7DB3F-53E7-E124-27BC-A7AD61FD2F87}"/>
              </a:ext>
            </a:extLst>
          </p:cNvPr>
          <p:cNvPicPr>
            <a:picLocks noChangeAspect="1" noChangeArrowheads="1"/>
          </p:cNvPicPr>
          <p:nvPr/>
        </p:nvPicPr>
        <p:blipFill>
          <a:blip r:embed="rId8"/>
          <a:srcRect/>
          <a:stretch/>
        </p:blipFill>
        <p:spPr bwMode="auto">
          <a:xfrm>
            <a:off x="3488744" y="1543266"/>
            <a:ext cx="1836761" cy="18367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AF206726-FF7F-AE21-F512-70937CA185C6}"/>
              </a:ext>
            </a:extLst>
          </p:cNvPr>
          <p:cNvPicPr>
            <a:picLocks noChangeAspect="1" noChangeArrowheads="1"/>
          </p:cNvPicPr>
          <p:nvPr/>
        </p:nvPicPr>
        <p:blipFill>
          <a:blip r:embed="rId9"/>
          <a:srcRect/>
          <a:stretch/>
        </p:blipFill>
        <p:spPr bwMode="auto">
          <a:xfrm>
            <a:off x="3488743" y="3936004"/>
            <a:ext cx="1836761" cy="18367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3FDBD29-D0E4-192E-DEED-384FE13D1839}"/>
              </a:ext>
            </a:extLst>
          </p:cNvPr>
          <p:cNvSpPr txBox="1"/>
          <p:nvPr/>
        </p:nvSpPr>
        <p:spPr>
          <a:xfrm>
            <a:off x="3357874" y="5909160"/>
            <a:ext cx="2098497" cy="400110"/>
          </a:xfrm>
          <a:prstGeom prst="rect">
            <a:avLst/>
          </a:prstGeom>
          <a:noFill/>
        </p:spPr>
        <p:txBody>
          <a:bodyPr wrap="square" rtlCol="0">
            <a:spAutoFit/>
          </a:bodyPr>
          <a:lstStyle/>
          <a:p>
            <a:r>
              <a:rPr lang="en-US" sz="2000" dirty="0">
                <a:latin typeface="Bradley Hand" pitchFamily="2" charset="77"/>
              </a:rPr>
              <a:t>“A photo of a cat”</a:t>
            </a:r>
          </a:p>
        </p:txBody>
      </p:sp>
      <p:sp>
        <p:nvSpPr>
          <p:cNvPr id="23" name="TextBox 22">
            <a:extLst>
              <a:ext uri="{FF2B5EF4-FFF2-40B4-BE49-F238E27FC236}">
                <a16:creationId xmlns:a16="http://schemas.microsoft.com/office/drawing/2014/main" id="{AD185F04-4CF7-959C-7B96-E174A22E0FA2}"/>
              </a:ext>
            </a:extLst>
          </p:cNvPr>
          <p:cNvSpPr txBox="1"/>
          <p:nvPr/>
        </p:nvSpPr>
        <p:spPr>
          <a:xfrm>
            <a:off x="3328318" y="3465917"/>
            <a:ext cx="2157610" cy="400110"/>
          </a:xfrm>
          <a:prstGeom prst="rect">
            <a:avLst/>
          </a:prstGeom>
          <a:noFill/>
        </p:spPr>
        <p:txBody>
          <a:bodyPr wrap="square" rtlCol="0">
            <a:spAutoFit/>
          </a:bodyPr>
          <a:lstStyle/>
          <a:p>
            <a:r>
              <a:rPr lang="en-US" sz="2000" dirty="0">
                <a:latin typeface="Bradley Hand" pitchFamily="2" charset="77"/>
              </a:rPr>
              <a:t>“A photo of a dog”</a:t>
            </a:r>
          </a:p>
        </p:txBody>
      </p:sp>
      <p:grpSp>
        <p:nvGrpSpPr>
          <p:cNvPr id="3" name="Group 2">
            <a:extLst>
              <a:ext uri="{FF2B5EF4-FFF2-40B4-BE49-F238E27FC236}">
                <a16:creationId xmlns:a16="http://schemas.microsoft.com/office/drawing/2014/main" id="{F716A3D8-C9F6-1115-22DC-38B324770C4C}"/>
              </a:ext>
            </a:extLst>
          </p:cNvPr>
          <p:cNvGrpSpPr/>
          <p:nvPr/>
        </p:nvGrpSpPr>
        <p:grpSpPr>
          <a:xfrm>
            <a:off x="5674938" y="1050462"/>
            <a:ext cx="1836761" cy="4722305"/>
            <a:chOff x="5674938" y="1050462"/>
            <a:chExt cx="1836761" cy="4722305"/>
          </a:xfrm>
        </p:grpSpPr>
        <p:sp>
          <p:nvSpPr>
            <p:cNvPr id="27" name="TextBox 26">
              <a:extLst>
                <a:ext uri="{FF2B5EF4-FFF2-40B4-BE49-F238E27FC236}">
                  <a16:creationId xmlns:a16="http://schemas.microsoft.com/office/drawing/2014/main" id="{BA3E19ED-E84E-0C76-6937-6940AF3CC488}"/>
                </a:ext>
              </a:extLst>
            </p:cNvPr>
            <p:cNvSpPr txBox="1"/>
            <p:nvPr/>
          </p:nvSpPr>
          <p:spPr>
            <a:xfrm>
              <a:off x="6218534" y="1050462"/>
              <a:ext cx="749570" cy="400110"/>
            </a:xfrm>
            <a:prstGeom prst="rect">
              <a:avLst/>
            </a:prstGeom>
            <a:noFill/>
          </p:spPr>
          <p:txBody>
            <a:bodyPr wrap="square" rtlCol="0">
              <a:spAutoFit/>
            </a:bodyPr>
            <a:lstStyle/>
            <a:p>
              <a:r>
                <a:rPr lang="en-US" sz="2000" dirty="0">
                  <a:latin typeface="Helvetica Light" panose="020B0403020202020204" pitchFamily="34" charset="0"/>
                </a:rPr>
                <a:t>Ours</a:t>
              </a:r>
            </a:p>
          </p:txBody>
        </p:sp>
        <p:pic>
          <p:nvPicPr>
            <p:cNvPr id="35" name="Picture 6">
              <a:extLst>
                <a:ext uri="{FF2B5EF4-FFF2-40B4-BE49-F238E27FC236}">
                  <a16:creationId xmlns:a16="http://schemas.microsoft.com/office/drawing/2014/main" id="{F237A156-E470-8443-DBA4-B05F4AF76460}"/>
                </a:ext>
              </a:extLst>
            </p:cNvPr>
            <p:cNvPicPr>
              <a:picLocks noChangeAspect="1" noChangeArrowheads="1"/>
            </p:cNvPicPr>
            <p:nvPr/>
          </p:nvPicPr>
          <p:blipFill>
            <a:blip r:embed="rId10"/>
            <a:srcRect/>
            <a:stretch/>
          </p:blipFill>
          <p:spPr bwMode="auto">
            <a:xfrm>
              <a:off x="5674938" y="1540738"/>
              <a:ext cx="1836761" cy="18367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2" name="Picture 6">
              <a:extLst>
                <a:ext uri="{FF2B5EF4-FFF2-40B4-BE49-F238E27FC236}">
                  <a16:creationId xmlns:a16="http://schemas.microsoft.com/office/drawing/2014/main" id="{754B0B00-A8A2-4754-BF12-447B3D77BF52}"/>
                </a:ext>
              </a:extLst>
            </p:cNvPr>
            <p:cNvPicPr>
              <a:picLocks noChangeAspect="1" noChangeArrowheads="1"/>
            </p:cNvPicPr>
            <p:nvPr/>
          </p:nvPicPr>
          <p:blipFill>
            <a:blip r:embed="rId11"/>
            <a:srcRect/>
            <a:stretch/>
          </p:blipFill>
          <p:spPr bwMode="auto">
            <a:xfrm>
              <a:off x="5674938" y="3936006"/>
              <a:ext cx="1836761" cy="18367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3C9EF3AF-B072-986B-57E1-9FC28A61D4E5}"/>
              </a:ext>
            </a:extLst>
          </p:cNvPr>
          <p:cNvGrpSpPr/>
          <p:nvPr/>
        </p:nvGrpSpPr>
        <p:grpSpPr>
          <a:xfrm>
            <a:off x="7861132" y="896935"/>
            <a:ext cx="4018320" cy="4875831"/>
            <a:chOff x="7861132" y="896935"/>
            <a:chExt cx="4018320" cy="4875831"/>
          </a:xfrm>
        </p:grpSpPr>
        <p:sp>
          <p:nvSpPr>
            <p:cNvPr id="28" name="TextBox 27">
              <a:extLst>
                <a:ext uri="{FF2B5EF4-FFF2-40B4-BE49-F238E27FC236}">
                  <a16:creationId xmlns:a16="http://schemas.microsoft.com/office/drawing/2014/main" id="{57A4BC98-4F44-CE36-877D-9A34640B4CE6}"/>
                </a:ext>
              </a:extLst>
            </p:cNvPr>
            <p:cNvSpPr txBox="1"/>
            <p:nvPr/>
          </p:nvSpPr>
          <p:spPr>
            <a:xfrm>
              <a:off x="10232299" y="896935"/>
              <a:ext cx="1445888" cy="646331"/>
            </a:xfrm>
            <a:prstGeom prst="rect">
              <a:avLst/>
            </a:prstGeom>
            <a:noFill/>
          </p:spPr>
          <p:txBody>
            <a:bodyPr wrap="square" rtlCol="0">
              <a:spAutoFit/>
            </a:bodyPr>
            <a:lstStyle/>
            <a:p>
              <a:pPr algn="ctr"/>
              <a:r>
                <a:rPr lang="en-US" dirty="0">
                  <a:latin typeface="Helvetica Light" panose="020B0403020202020204" pitchFamily="34" charset="0"/>
                </a:rPr>
                <a:t>IP Adapter + </a:t>
              </a:r>
              <a:r>
                <a:rPr lang="en-US" dirty="0" err="1">
                  <a:latin typeface="Helvetica Light" panose="020B0403020202020204" pitchFamily="34" charset="0"/>
                </a:rPr>
                <a:t>Edgemap</a:t>
              </a:r>
              <a:endParaRPr lang="en-US" dirty="0">
                <a:latin typeface="Helvetica Light" panose="020B0403020202020204" pitchFamily="34" charset="0"/>
              </a:endParaRPr>
            </a:p>
          </p:txBody>
        </p:sp>
        <p:sp>
          <p:nvSpPr>
            <p:cNvPr id="29" name="TextBox 28">
              <a:extLst>
                <a:ext uri="{FF2B5EF4-FFF2-40B4-BE49-F238E27FC236}">
                  <a16:creationId xmlns:a16="http://schemas.microsoft.com/office/drawing/2014/main" id="{76F96CC4-3F55-DA3C-33D2-7FAFADCD53A6}"/>
                </a:ext>
              </a:extLst>
            </p:cNvPr>
            <p:cNvSpPr txBox="1"/>
            <p:nvPr/>
          </p:nvSpPr>
          <p:spPr>
            <a:xfrm>
              <a:off x="7942713" y="896935"/>
              <a:ext cx="1668964" cy="646331"/>
            </a:xfrm>
            <a:prstGeom prst="rect">
              <a:avLst/>
            </a:prstGeom>
            <a:noFill/>
          </p:spPr>
          <p:txBody>
            <a:bodyPr wrap="square" rtlCol="0">
              <a:spAutoFit/>
            </a:bodyPr>
            <a:lstStyle/>
            <a:p>
              <a:pPr algn="ctr"/>
              <a:r>
                <a:rPr lang="en-US" dirty="0">
                  <a:latin typeface="Helvetica Light" panose="020B0403020202020204" pitchFamily="34" charset="0"/>
                </a:rPr>
                <a:t>Style-Aligned + </a:t>
              </a:r>
              <a:r>
                <a:rPr lang="en-US" dirty="0" err="1">
                  <a:latin typeface="Helvetica Light" panose="020B0403020202020204" pitchFamily="34" charset="0"/>
                </a:rPr>
                <a:t>Edgemap</a:t>
              </a:r>
              <a:endParaRPr lang="en-US" dirty="0">
                <a:latin typeface="Helvetica Light" panose="020B0403020202020204" pitchFamily="34" charset="0"/>
              </a:endParaRPr>
            </a:p>
          </p:txBody>
        </p:sp>
        <p:pic>
          <p:nvPicPr>
            <p:cNvPr id="36" name="Picture 6">
              <a:extLst>
                <a:ext uri="{FF2B5EF4-FFF2-40B4-BE49-F238E27FC236}">
                  <a16:creationId xmlns:a16="http://schemas.microsoft.com/office/drawing/2014/main" id="{E981E557-5FF9-23C0-4383-1188F5265A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7861132" y="1536462"/>
              <a:ext cx="1836761" cy="18367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7" name="Picture 6">
              <a:extLst>
                <a:ext uri="{FF2B5EF4-FFF2-40B4-BE49-F238E27FC236}">
                  <a16:creationId xmlns:a16="http://schemas.microsoft.com/office/drawing/2014/main" id="{3BBFEC01-7C51-389A-4A08-E5F36C6CBEF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10042691" y="1543266"/>
              <a:ext cx="1836761" cy="18367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5130A181-75E1-38D7-BFC5-426FCEDCFDB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7861132" y="3936005"/>
              <a:ext cx="1836761" cy="18367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4" name="Picture 6">
              <a:extLst>
                <a:ext uri="{FF2B5EF4-FFF2-40B4-BE49-F238E27FC236}">
                  <a16:creationId xmlns:a16="http://schemas.microsoft.com/office/drawing/2014/main" id="{34CC3B9E-4026-4D3D-EA1F-27A1FD283EC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10036863" y="3936004"/>
              <a:ext cx="1836761" cy="18367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sp>
        <p:nvSpPr>
          <p:cNvPr id="40" name="Slide Number Placeholder 39">
            <a:extLst>
              <a:ext uri="{FF2B5EF4-FFF2-40B4-BE49-F238E27FC236}">
                <a16:creationId xmlns:a16="http://schemas.microsoft.com/office/drawing/2014/main" id="{8C301F12-FA79-7264-3D6D-60A6A75A405A}"/>
              </a:ext>
            </a:extLst>
          </p:cNvPr>
          <p:cNvSpPr>
            <a:spLocks noGrp="1"/>
          </p:cNvSpPr>
          <p:nvPr>
            <p:ph type="sldNum" sz="quarter" idx="12"/>
          </p:nvPr>
        </p:nvSpPr>
        <p:spPr/>
        <p:txBody>
          <a:bodyPr/>
          <a:lstStyle/>
          <a:p>
            <a:fld id="{3264C1AE-DE44-4966-837A-438CCB5D2F67}" type="slidenum">
              <a:rPr lang="en-US" smtClean="0"/>
              <a:t>26</a:t>
            </a:fld>
            <a:endParaRPr lang="en-US"/>
          </a:p>
        </p:txBody>
      </p:sp>
      <p:sp>
        <p:nvSpPr>
          <p:cNvPr id="41" name="Title 1">
            <a:extLst>
              <a:ext uri="{FF2B5EF4-FFF2-40B4-BE49-F238E27FC236}">
                <a16:creationId xmlns:a16="http://schemas.microsoft.com/office/drawing/2014/main" id="{4B90D012-78CB-813E-64FA-3D728A24B7F4}"/>
              </a:ext>
            </a:extLst>
          </p:cNvPr>
          <p:cNvSpPr txBox="1">
            <a:spLocks/>
          </p:cNvSpPr>
          <p:nvPr/>
        </p:nvSpPr>
        <p:spPr>
          <a:xfrm>
            <a:off x="427021" y="23762"/>
            <a:ext cx="1233259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t>Comparisons: </a:t>
            </a:r>
            <a:r>
              <a:rPr lang="en-US" sz="4800" dirty="0">
                <a:solidFill>
                  <a:schemeClr val="bg2">
                    <a:lumMod val="75000"/>
                  </a:schemeClr>
                </a:solidFill>
              </a:rPr>
              <a:t>Encoder Based Methods </a:t>
            </a:r>
            <a:endParaRPr lang="en-US" sz="4800" dirty="0"/>
          </a:p>
        </p:txBody>
      </p:sp>
      <p:pic>
        <p:nvPicPr>
          <p:cNvPr id="9" name="Audio 8">
            <a:extLst>
              <a:ext uri="{FF2B5EF4-FFF2-40B4-BE49-F238E27FC236}">
                <a16:creationId xmlns:a16="http://schemas.microsoft.com/office/drawing/2014/main" id="{D6DAE1F5-03BE-EC7E-BEFA-CB45271B7B32}"/>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269697186"/>
      </p:ext>
    </p:extLst>
  </p:cSld>
  <p:clrMapOvr>
    <a:masterClrMapping/>
  </p:clrMapOvr>
  <mc:AlternateContent xmlns:mc="http://schemas.openxmlformats.org/markup-compatibility/2006" xmlns:p14="http://schemas.microsoft.com/office/powerpoint/2010/main">
    <mc:Choice Requires="p14">
      <p:transition spd="slow" p14:dur="2000" advTm="12660"/>
    </mc:Choice>
    <mc:Fallback xmlns="">
      <p:transition spd="slow" advTm="12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5E819-1B23-4709-9684-0306EFCACDDB}"/>
            </a:ext>
          </a:extLst>
        </p:cNvPr>
        <p:cNvGrpSpPr/>
        <p:nvPr/>
      </p:nvGrpSpPr>
      <p:grpSpPr>
        <a:xfrm>
          <a:off x="0" y="0"/>
          <a:ext cx="0" cy="0"/>
          <a:chOff x="0" y="0"/>
          <a:chExt cx="0" cy="0"/>
        </a:xfrm>
      </p:grpSpPr>
      <p:grpSp>
        <p:nvGrpSpPr>
          <p:cNvPr id="41" name="Group 40">
            <a:extLst>
              <a:ext uri="{FF2B5EF4-FFF2-40B4-BE49-F238E27FC236}">
                <a16:creationId xmlns:a16="http://schemas.microsoft.com/office/drawing/2014/main" id="{8365C28B-A494-F36A-97E6-1CA17073EBB0}"/>
              </a:ext>
            </a:extLst>
          </p:cNvPr>
          <p:cNvGrpSpPr/>
          <p:nvPr/>
        </p:nvGrpSpPr>
        <p:grpSpPr>
          <a:xfrm>
            <a:off x="2848298" y="1509005"/>
            <a:ext cx="6828365" cy="1566276"/>
            <a:chOff x="2848298" y="1509005"/>
            <a:chExt cx="6828365" cy="1566276"/>
          </a:xfrm>
        </p:grpSpPr>
        <p:cxnSp>
          <p:nvCxnSpPr>
            <p:cNvPr id="5" name="Straight Connector 4">
              <a:extLst>
                <a:ext uri="{FF2B5EF4-FFF2-40B4-BE49-F238E27FC236}">
                  <a16:creationId xmlns:a16="http://schemas.microsoft.com/office/drawing/2014/main" id="{69BC843D-9FDA-27E9-D1BC-AC291F388165}"/>
                </a:ext>
              </a:extLst>
            </p:cNvPr>
            <p:cNvCxnSpPr>
              <a:cxnSpLocks/>
            </p:cNvCxnSpPr>
            <p:nvPr/>
          </p:nvCxnSpPr>
          <p:spPr>
            <a:xfrm>
              <a:off x="6379828" y="1509006"/>
              <a:ext cx="0" cy="1566275"/>
            </a:xfrm>
            <a:prstGeom prst="line">
              <a:avLst/>
            </a:prstGeom>
            <a:ln w="127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0F200941-D1D1-0473-DF22-553229744ED1}"/>
                </a:ext>
              </a:extLst>
            </p:cNvPr>
            <p:cNvCxnSpPr>
              <a:cxnSpLocks/>
            </p:cNvCxnSpPr>
            <p:nvPr/>
          </p:nvCxnSpPr>
          <p:spPr>
            <a:xfrm>
              <a:off x="2848298" y="1509005"/>
              <a:ext cx="3531530" cy="1566276"/>
            </a:xfrm>
            <a:prstGeom prst="line">
              <a:avLst/>
            </a:prstGeom>
            <a:ln w="12700"/>
          </p:spPr>
          <p:style>
            <a:lnRef idx="1">
              <a:schemeClr val="dk1"/>
            </a:lnRef>
            <a:fillRef idx="0">
              <a:schemeClr val="dk1"/>
            </a:fillRef>
            <a:effectRef idx="0">
              <a:schemeClr val="dk1"/>
            </a:effectRef>
            <a:fontRef idx="minor">
              <a:schemeClr val="tx1"/>
            </a:fontRef>
          </p:style>
        </p:cxnSp>
        <p:pic>
          <p:nvPicPr>
            <p:cNvPr id="16" name="Picture 6">
              <a:extLst>
                <a:ext uri="{FF2B5EF4-FFF2-40B4-BE49-F238E27FC236}">
                  <a16:creationId xmlns:a16="http://schemas.microsoft.com/office/drawing/2014/main" id="{04D6AAC9-B064-1F86-3A62-0A15A058FA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9143" y="1511736"/>
              <a:ext cx="1500085" cy="15000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B232D643-39B1-E82B-C167-F9DC130633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176578" y="1511735"/>
              <a:ext cx="1500085" cy="150008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0D9575F-0034-7822-CD92-6C35B11369F3}"/>
                </a:ext>
              </a:extLst>
            </p:cNvPr>
            <p:cNvSpPr txBox="1"/>
            <p:nvPr/>
          </p:nvSpPr>
          <p:spPr>
            <a:xfrm>
              <a:off x="4507269" y="1662653"/>
              <a:ext cx="1649398" cy="461665"/>
            </a:xfrm>
            <a:prstGeom prst="rect">
              <a:avLst/>
            </a:prstGeom>
            <a:noFill/>
          </p:spPr>
          <p:txBody>
            <a:bodyPr wrap="square" rtlCol="0">
              <a:spAutoFit/>
            </a:bodyPr>
            <a:lstStyle/>
            <a:p>
              <a:r>
                <a:rPr lang="en-US" sz="2400" dirty="0"/>
                <a:t>Real Image</a:t>
              </a:r>
            </a:p>
          </p:txBody>
        </p:sp>
      </p:grpSp>
      <p:sp>
        <p:nvSpPr>
          <p:cNvPr id="39" name="Title 1">
            <a:extLst>
              <a:ext uri="{FF2B5EF4-FFF2-40B4-BE49-F238E27FC236}">
                <a16:creationId xmlns:a16="http://schemas.microsoft.com/office/drawing/2014/main" id="{094C25ED-631C-F133-D929-8BA0BA0AE4A7}"/>
              </a:ext>
            </a:extLst>
          </p:cNvPr>
          <p:cNvSpPr>
            <a:spLocks noGrp="1"/>
          </p:cNvSpPr>
          <p:nvPr>
            <p:ph type="title"/>
          </p:nvPr>
        </p:nvSpPr>
        <p:spPr>
          <a:xfrm>
            <a:off x="838200" y="239713"/>
            <a:ext cx="10515600" cy="1325563"/>
          </a:xfrm>
        </p:spPr>
        <p:txBody>
          <a:bodyPr/>
          <a:lstStyle/>
          <a:p>
            <a:r>
              <a:rPr lang="en-US" dirty="0"/>
              <a:t>Real Image Editing</a:t>
            </a:r>
          </a:p>
        </p:txBody>
      </p:sp>
      <p:grpSp>
        <p:nvGrpSpPr>
          <p:cNvPr id="42" name="Group 41">
            <a:extLst>
              <a:ext uri="{FF2B5EF4-FFF2-40B4-BE49-F238E27FC236}">
                <a16:creationId xmlns:a16="http://schemas.microsoft.com/office/drawing/2014/main" id="{0B80C9D1-DC90-9E18-9213-2525F7F8184B}"/>
              </a:ext>
            </a:extLst>
          </p:cNvPr>
          <p:cNvGrpSpPr/>
          <p:nvPr/>
        </p:nvGrpSpPr>
        <p:grpSpPr>
          <a:xfrm>
            <a:off x="6379828" y="3075281"/>
            <a:ext cx="3404252" cy="3395857"/>
            <a:chOff x="6379828" y="3075281"/>
            <a:chExt cx="3404252" cy="3395857"/>
          </a:xfrm>
        </p:grpSpPr>
        <p:grpSp>
          <p:nvGrpSpPr>
            <p:cNvPr id="9" name="Group 8">
              <a:extLst>
                <a:ext uri="{FF2B5EF4-FFF2-40B4-BE49-F238E27FC236}">
                  <a16:creationId xmlns:a16="http://schemas.microsoft.com/office/drawing/2014/main" id="{26BFAB6E-F5F8-5A1E-C5F7-71F271361B47}"/>
                </a:ext>
              </a:extLst>
            </p:cNvPr>
            <p:cNvGrpSpPr/>
            <p:nvPr/>
          </p:nvGrpSpPr>
          <p:grpSpPr>
            <a:xfrm>
              <a:off x="6529143" y="3202198"/>
              <a:ext cx="1500086" cy="3136928"/>
              <a:chOff x="2431926" y="1369051"/>
              <a:chExt cx="1176592" cy="2460448"/>
            </a:xfrm>
          </p:grpSpPr>
          <p:pic>
            <p:nvPicPr>
              <p:cNvPr id="34" name="Picture 6">
                <a:extLst>
                  <a:ext uri="{FF2B5EF4-FFF2-40B4-BE49-F238E27FC236}">
                    <a16:creationId xmlns:a16="http://schemas.microsoft.com/office/drawing/2014/main" id="{BC2455E8-76EE-2DCC-DBB5-E91C264E66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431927" y="1369051"/>
                <a:ext cx="1176591" cy="117659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a:extLst>
                  <a:ext uri="{FF2B5EF4-FFF2-40B4-BE49-F238E27FC236}">
                    <a16:creationId xmlns:a16="http://schemas.microsoft.com/office/drawing/2014/main" id="{4D29DA5A-8F23-FFC1-2723-C5860C908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431926" y="2652908"/>
                <a:ext cx="1176591" cy="11765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CBEF5B5F-5BAE-7792-383C-6ADA1AD52ACC}"/>
                </a:ext>
              </a:extLst>
            </p:cNvPr>
            <p:cNvGrpSpPr/>
            <p:nvPr/>
          </p:nvGrpSpPr>
          <p:grpSpPr>
            <a:xfrm>
              <a:off x="8176578" y="3207661"/>
              <a:ext cx="1500086" cy="3136928"/>
              <a:chOff x="1146327" y="1369051"/>
              <a:chExt cx="1176592" cy="2460448"/>
            </a:xfrm>
          </p:grpSpPr>
          <p:pic>
            <p:nvPicPr>
              <p:cNvPr id="26" name="Picture 6">
                <a:extLst>
                  <a:ext uri="{FF2B5EF4-FFF2-40B4-BE49-F238E27FC236}">
                    <a16:creationId xmlns:a16="http://schemas.microsoft.com/office/drawing/2014/main" id="{B7503419-5525-3E33-56BD-C18E273298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146328" y="1369051"/>
                <a:ext cx="1176591" cy="117659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13A31F76-F83B-B0C6-282D-BE93E2ABB10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1146327" y="2652908"/>
                <a:ext cx="1176591" cy="117659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Straight Connector 10">
              <a:extLst>
                <a:ext uri="{FF2B5EF4-FFF2-40B4-BE49-F238E27FC236}">
                  <a16:creationId xmlns:a16="http://schemas.microsoft.com/office/drawing/2014/main" id="{18FC4809-7A3F-408F-E465-94D6FC93933F}"/>
                </a:ext>
              </a:extLst>
            </p:cNvPr>
            <p:cNvCxnSpPr>
              <a:cxnSpLocks/>
            </p:cNvCxnSpPr>
            <p:nvPr/>
          </p:nvCxnSpPr>
          <p:spPr>
            <a:xfrm>
              <a:off x="6379828" y="3075281"/>
              <a:ext cx="0" cy="3395857"/>
            </a:xfrm>
            <a:prstGeom prst="line">
              <a:avLst/>
            </a:prstGeom>
            <a:ln w="1270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8434FBE-983A-C525-E3AC-A6E76AA06F3D}"/>
                </a:ext>
              </a:extLst>
            </p:cNvPr>
            <p:cNvCxnSpPr>
              <a:cxnSpLocks/>
            </p:cNvCxnSpPr>
            <p:nvPr/>
          </p:nvCxnSpPr>
          <p:spPr>
            <a:xfrm>
              <a:off x="6379828" y="3075281"/>
              <a:ext cx="3404252"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3" name="Slide Number Placeholder 2">
            <a:extLst>
              <a:ext uri="{FF2B5EF4-FFF2-40B4-BE49-F238E27FC236}">
                <a16:creationId xmlns:a16="http://schemas.microsoft.com/office/drawing/2014/main" id="{8F73CF28-34D7-60AA-7A55-BDC6B49F7A5B}"/>
              </a:ext>
            </a:extLst>
          </p:cNvPr>
          <p:cNvSpPr>
            <a:spLocks noGrp="1"/>
          </p:cNvSpPr>
          <p:nvPr>
            <p:ph type="sldNum" sz="quarter" idx="12"/>
          </p:nvPr>
        </p:nvSpPr>
        <p:spPr/>
        <p:txBody>
          <a:bodyPr/>
          <a:lstStyle/>
          <a:p>
            <a:fld id="{3264C1AE-DE44-4966-837A-438CCB5D2F67}" type="slidenum">
              <a:rPr lang="en-US" smtClean="0"/>
              <a:t>27</a:t>
            </a:fld>
            <a:endParaRPr lang="en-US"/>
          </a:p>
        </p:txBody>
      </p:sp>
      <p:grpSp>
        <p:nvGrpSpPr>
          <p:cNvPr id="17" name="Group 16">
            <a:extLst>
              <a:ext uri="{FF2B5EF4-FFF2-40B4-BE49-F238E27FC236}">
                <a16:creationId xmlns:a16="http://schemas.microsoft.com/office/drawing/2014/main" id="{16E1947D-097C-5417-9BEA-57F5BB1B0EC9}"/>
              </a:ext>
            </a:extLst>
          </p:cNvPr>
          <p:cNvGrpSpPr/>
          <p:nvPr/>
        </p:nvGrpSpPr>
        <p:grpSpPr>
          <a:xfrm>
            <a:off x="2613644" y="2516239"/>
            <a:ext cx="3834025" cy="4249320"/>
            <a:chOff x="2613644" y="2516239"/>
            <a:chExt cx="3834025" cy="4249320"/>
          </a:xfrm>
        </p:grpSpPr>
        <p:grpSp>
          <p:nvGrpSpPr>
            <p:cNvPr id="40" name="Group 39">
              <a:extLst>
                <a:ext uri="{FF2B5EF4-FFF2-40B4-BE49-F238E27FC236}">
                  <a16:creationId xmlns:a16="http://schemas.microsoft.com/office/drawing/2014/main" id="{BE37A443-ED8D-F426-E263-BAF8E1FA7699}"/>
                </a:ext>
              </a:extLst>
            </p:cNvPr>
            <p:cNvGrpSpPr/>
            <p:nvPr/>
          </p:nvGrpSpPr>
          <p:grpSpPr>
            <a:xfrm>
              <a:off x="2848298" y="2516239"/>
              <a:ext cx="3531530" cy="3822885"/>
              <a:chOff x="2848298" y="2516239"/>
              <a:chExt cx="3531530" cy="3822885"/>
            </a:xfrm>
          </p:grpSpPr>
          <p:pic>
            <p:nvPicPr>
              <p:cNvPr id="6" name="Picture 2">
                <a:extLst>
                  <a:ext uri="{FF2B5EF4-FFF2-40B4-BE49-F238E27FC236}">
                    <a16:creationId xmlns:a16="http://schemas.microsoft.com/office/drawing/2014/main" id="{8B9C1B58-DA90-FA5D-3742-D59CD552B1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8301" y="3202203"/>
                <a:ext cx="3439641" cy="150008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8B0DA975-DBBB-F59D-B32F-F07D12E559F3}"/>
                  </a:ext>
                </a:extLst>
              </p:cNvPr>
              <p:cNvCxnSpPr>
                <a:cxnSpLocks/>
              </p:cNvCxnSpPr>
              <p:nvPr/>
            </p:nvCxnSpPr>
            <p:spPr>
              <a:xfrm>
                <a:off x="2848299" y="3075281"/>
                <a:ext cx="3531529" cy="0"/>
              </a:xfrm>
              <a:prstGeom prst="line">
                <a:avLst/>
              </a:prstGeom>
              <a:ln w="12700"/>
            </p:spPr>
            <p:style>
              <a:lnRef idx="1">
                <a:schemeClr val="dk1"/>
              </a:lnRef>
              <a:fillRef idx="0">
                <a:schemeClr val="dk1"/>
              </a:fillRef>
              <a:effectRef idx="0">
                <a:schemeClr val="dk1"/>
              </a:effectRef>
              <a:fontRef idx="minor">
                <a:schemeClr val="tx1"/>
              </a:fontRef>
            </p:style>
          </p:cxnSp>
          <p:pic>
            <p:nvPicPr>
              <p:cNvPr id="13" name="Picture 2">
                <a:extLst>
                  <a:ext uri="{FF2B5EF4-FFF2-40B4-BE49-F238E27FC236}">
                    <a16:creationId xmlns:a16="http://schemas.microsoft.com/office/drawing/2014/main" id="{A80FF1B0-E438-1FFE-44DA-F84D36BC96E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2848298" y="4839043"/>
                <a:ext cx="3439641" cy="150008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3038A4C-7661-1EF4-03F5-DECE45EA720F}"/>
                  </a:ext>
                </a:extLst>
              </p:cNvPr>
              <p:cNvSpPr txBox="1"/>
              <p:nvPr/>
            </p:nvSpPr>
            <p:spPr>
              <a:xfrm>
                <a:off x="2975577" y="2516239"/>
                <a:ext cx="2466291" cy="461665"/>
              </a:xfrm>
              <a:prstGeom prst="rect">
                <a:avLst/>
              </a:prstGeom>
              <a:noFill/>
            </p:spPr>
            <p:txBody>
              <a:bodyPr wrap="square" rtlCol="0">
                <a:spAutoFit/>
              </a:bodyPr>
              <a:lstStyle/>
              <a:p>
                <a:r>
                  <a:rPr lang="en-US" sz="2400" dirty="0"/>
                  <a:t>Training Style Pair</a:t>
                </a:r>
              </a:p>
            </p:txBody>
          </p:sp>
        </p:grpSp>
        <p:sp>
          <p:nvSpPr>
            <p:cNvPr id="2" name="TextBox 1">
              <a:extLst>
                <a:ext uri="{FF2B5EF4-FFF2-40B4-BE49-F238E27FC236}">
                  <a16:creationId xmlns:a16="http://schemas.microsoft.com/office/drawing/2014/main" id="{3989CA23-45FD-918C-965C-C3B20B209ED4}"/>
                </a:ext>
              </a:extLst>
            </p:cNvPr>
            <p:cNvSpPr txBox="1"/>
            <p:nvPr/>
          </p:nvSpPr>
          <p:spPr>
            <a:xfrm>
              <a:off x="2613644" y="6292712"/>
              <a:ext cx="2000419" cy="461665"/>
            </a:xfrm>
            <a:prstGeom prst="rect">
              <a:avLst/>
            </a:prstGeom>
            <a:noFill/>
          </p:spPr>
          <p:txBody>
            <a:bodyPr wrap="square" rtlCol="0">
              <a:spAutoFit/>
            </a:bodyPr>
            <a:lstStyle/>
            <a:p>
              <a:r>
                <a:rPr lang="en-US" sz="2400" dirty="0"/>
                <a:t>Content image</a:t>
              </a:r>
            </a:p>
          </p:txBody>
        </p:sp>
        <p:sp>
          <p:nvSpPr>
            <p:cNvPr id="4" name="TextBox 3">
              <a:extLst>
                <a:ext uri="{FF2B5EF4-FFF2-40B4-BE49-F238E27FC236}">
                  <a16:creationId xmlns:a16="http://schemas.microsoft.com/office/drawing/2014/main" id="{275C0973-99D8-1FD1-C2D3-119851773961}"/>
                </a:ext>
              </a:extLst>
            </p:cNvPr>
            <p:cNvSpPr txBox="1"/>
            <p:nvPr/>
          </p:nvSpPr>
          <p:spPr>
            <a:xfrm>
              <a:off x="4824292" y="6303894"/>
              <a:ext cx="1623377" cy="461665"/>
            </a:xfrm>
            <a:prstGeom prst="rect">
              <a:avLst/>
            </a:prstGeom>
            <a:noFill/>
          </p:spPr>
          <p:txBody>
            <a:bodyPr wrap="square" rtlCol="0">
              <a:spAutoFit/>
            </a:bodyPr>
            <a:lstStyle/>
            <a:p>
              <a:r>
                <a:rPr lang="en-US" sz="2400" dirty="0"/>
                <a:t>Style image</a:t>
              </a:r>
            </a:p>
          </p:txBody>
        </p:sp>
      </p:grpSp>
      <p:pic>
        <p:nvPicPr>
          <p:cNvPr id="12" name="Audio 11">
            <a:extLst>
              <a:ext uri="{FF2B5EF4-FFF2-40B4-BE49-F238E27FC236}">
                <a16:creationId xmlns:a16="http://schemas.microsoft.com/office/drawing/2014/main" id="{A3B5AC09-02E8-CCD8-0828-4A6FE33141F2}"/>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245256336"/>
      </p:ext>
    </p:extLst>
  </p:cSld>
  <p:clrMapOvr>
    <a:masterClrMapping/>
  </p:clrMapOvr>
  <mc:AlternateContent xmlns:mc="http://schemas.openxmlformats.org/markup-compatibility/2006" xmlns:p14="http://schemas.microsoft.com/office/powerpoint/2010/main">
    <mc:Choice Requires="p14">
      <p:transition spd="slow" p14:dur="2000" advTm="22270"/>
    </mc:Choice>
    <mc:Fallback xmlns="">
      <p:transition spd="slow" advTm="22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up)">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58A65-2FE5-1D20-F70A-946A456FF14A}"/>
              </a:ext>
            </a:extLst>
          </p:cNvPr>
          <p:cNvSpPr>
            <a:spLocks noGrp="1"/>
          </p:cNvSpPr>
          <p:nvPr>
            <p:ph type="title"/>
          </p:nvPr>
        </p:nvSpPr>
        <p:spPr>
          <a:xfrm>
            <a:off x="838200" y="-239784"/>
            <a:ext cx="10515600" cy="1325563"/>
          </a:xfrm>
        </p:spPr>
        <p:txBody>
          <a:bodyPr/>
          <a:lstStyle/>
          <a:p>
            <a:r>
              <a:rPr lang="en-US" dirty="0"/>
              <a:t>Limitations</a:t>
            </a:r>
          </a:p>
        </p:txBody>
      </p:sp>
      <p:pic>
        <p:nvPicPr>
          <p:cNvPr id="1030" name="Picture 6">
            <a:extLst>
              <a:ext uri="{FF2B5EF4-FFF2-40B4-BE49-F238E27FC236}">
                <a16:creationId xmlns:a16="http://schemas.microsoft.com/office/drawing/2014/main" id="{E0AA00F5-9BEF-1B7D-E3FF-96969CB415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8889"/>
          <a:stretch/>
        </p:blipFill>
        <p:spPr bwMode="auto">
          <a:xfrm>
            <a:off x="0" y="1362566"/>
            <a:ext cx="8795232" cy="47169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2C921E-BCF3-87AB-B244-5AB39F1B4526}"/>
              </a:ext>
            </a:extLst>
          </p:cNvPr>
          <p:cNvSpPr txBox="1"/>
          <p:nvPr/>
        </p:nvSpPr>
        <p:spPr>
          <a:xfrm>
            <a:off x="9045918" y="3028567"/>
            <a:ext cx="3305994" cy="1384995"/>
          </a:xfrm>
          <a:prstGeom prst="rect">
            <a:avLst/>
          </a:prstGeom>
          <a:noFill/>
        </p:spPr>
        <p:txBody>
          <a:bodyPr wrap="square" rtlCol="0">
            <a:spAutoFit/>
          </a:bodyPr>
          <a:lstStyle/>
          <a:p>
            <a:r>
              <a:rPr lang="en-US" sz="2800" dirty="0">
                <a:latin typeface="Helvetica Light" panose="020B0403020202020204" pitchFamily="34" charset="0"/>
              </a:rPr>
              <a:t>Object Pose or Background may change</a:t>
            </a:r>
          </a:p>
        </p:txBody>
      </p:sp>
      <p:sp>
        <p:nvSpPr>
          <p:cNvPr id="4" name="Slide Number Placeholder 3">
            <a:extLst>
              <a:ext uri="{FF2B5EF4-FFF2-40B4-BE49-F238E27FC236}">
                <a16:creationId xmlns:a16="http://schemas.microsoft.com/office/drawing/2014/main" id="{5A42A57A-2098-89D6-8AEA-800A1A8C8BE7}"/>
              </a:ext>
            </a:extLst>
          </p:cNvPr>
          <p:cNvSpPr>
            <a:spLocks noGrp="1"/>
          </p:cNvSpPr>
          <p:nvPr>
            <p:ph type="sldNum" sz="quarter" idx="12"/>
          </p:nvPr>
        </p:nvSpPr>
        <p:spPr/>
        <p:txBody>
          <a:bodyPr/>
          <a:lstStyle/>
          <a:p>
            <a:fld id="{3264C1AE-DE44-4966-837A-438CCB5D2F67}" type="slidenum">
              <a:rPr lang="en-US" smtClean="0"/>
              <a:t>28</a:t>
            </a:fld>
            <a:endParaRPr lang="en-US"/>
          </a:p>
        </p:txBody>
      </p:sp>
      <p:sp>
        <p:nvSpPr>
          <p:cNvPr id="3" name="Oval 2">
            <a:extLst>
              <a:ext uri="{FF2B5EF4-FFF2-40B4-BE49-F238E27FC236}">
                <a16:creationId xmlns:a16="http://schemas.microsoft.com/office/drawing/2014/main" id="{B8353925-29EC-29EE-DCB9-4C736A97A52D}"/>
              </a:ext>
            </a:extLst>
          </p:cNvPr>
          <p:cNvSpPr/>
          <p:nvPr/>
        </p:nvSpPr>
        <p:spPr>
          <a:xfrm>
            <a:off x="4793234" y="3200486"/>
            <a:ext cx="699037" cy="70174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98DF41F-24AA-47AF-A207-38E26E545209}"/>
              </a:ext>
            </a:extLst>
          </p:cNvPr>
          <p:cNvSpPr/>
          <p:nvPr/>
        </p:nvSpPr>
        <p:spPr>
          <a:xfrm>
            <a:off x="6012077" y="4298205"/>
            <a:ext cx="633505" cy="63596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2BCAD94-D024-58A7-825B-CA74F879F999}"/>
              </a:ext>
            </a:extLst>
          </p:cNvPr>
          <p:cNvSpPr/>
          <p:nvPr/>
        </p:nvSpPr>
        <p:spPr>
          <a:xfrm>
            <a:off x="2704458" y="3200486"/>
            <a:ext cx="699037" cy="70174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1BAB5E-7353-A1A2-80C0-9A09547C7EEB}"/>
              </a:ext>
            </a:extLst>
          </p:cNvPr>
          <p:cNvSpPr/>
          <p:nvPr/>
        </p:nvSpPr>
        <p:spPr>
          <a:xfrm>
            <a:off x="4012948" y="4298205"/>
            <a:ext cx="633505" cy="63596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extLst>
              <a:ext uri="{FF2B5EF4-FFF2-40B4-BE49-F238E27FC236}">
                <a16:creationId xmlns:a16="http://schemas.microsoft.com/office/drawing/2014/main" id="{875EEF76-3339-E9DC-D97E-CF980D238A5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275591881"/>
      </p:ext>
    </p:extLst>
  </p:cSld>
  <p:clrMapOvr>
    <a:masterClrMapping/>
  </p:clrMapOvr>
  <mc:AlternateContent xmlns:mc="http://schemas.openxmlformats.org/markup-compatibility/2006" xmlns:p14="http://schemas.microsoft.com/office/powerpoint/2010/main">
    <mc:Choice Requires="p14">
      <p:transition spd="slow" p14:dur="2000" advTm="18569"/>
    </mc:Choice>
    <mc:Fallback xmlns="">
      <p:transition spd="slow" advTm="18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3" grpId="0" animBg="1"/>
      <p:bldP spid="5" grpId="0" animBg="1"/>
      <p:bldP spid="7"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B56C-00D9-E04B-40AA-B8FF4D445157}"/>
              </a:ext>
            </a:extLst>
          </p:cNvPr>
          <p:cNvSpPr>
            <a:spLocks noGrp="1"/>
          </p:cNvSpPr>
          <p:nvPr>
            <p:ph type="title"/>
          </p:nvPr>
        </p:nvSpPr>
        <p:spPr>
          <a:xfrm>
            <a:off x="838200" y="-208616"/>
            <a:ext cx="10515600" cy="1325563"/>
          </a:xfrm>
        </p:spPr>
        <p:txBody>
          <a:bodyPr/>
          <a:lstStyle/>
          <a:p>
            <a:r>
              <a:rPr lang="en-US" dirty="0"/>
              <a:t>Thanks!! </a:t>
            </a:r>
          </a:p>
        </p:txBody>
      </p:sp>
      <p:sp>
        <p:nvSpPr>
          <p:cNvPr id="3" name="Content Placeholder 2">
            <a:extLst>
              <a:ext uri="{FF2B5EF4-FFF2-40B4-BE49-F238E27FC236}">
                <a16:creationId xmlns:a16="http://schemas.microsoft.com/office/drawing/2014/main" id="{4758D72D-D5E9-A778-A14B-46736386855F}"/>
              </a:ext>
            </a:extLst>
          </p:cNvPr>
          <p:cNvSpPr>
            <a:spLocks noGrp="1"/>
          </p:cNvSpPr>
          <p:nvPr>
            <p:ph idx="1"/>
          </p:nvPr>
        </p:nvSpPr>
        <p:spPr>
          <a:xfrm>
            <a:off x="838200" y="1055622"/>
            <a:ext cx="10515600" cy="1404831"/>
          </a:xfrm>
        </p:spPr>
        <p:txBody>
          <a:bodyPr/>
          <a:lstStyle/>
          <a:p>
            <a:r>
              <a:rPr lang="en-US" dirty="0">
                <a:latin typeface="Helvetica Light" panose="020B0403020202020204" pitchFamily="34" charset="0"/>
              </a:rPr>
              <a:t>Website: </a:t>
            </a:r>
            <a:r>
              <a:rPr lang="en-US" dirty="0">
                <a:latin typeface="Helvetica Light" panose="020B0403020202020204" pitchFamily="34" charset="0"/>
                <a:hlinkClick r:id="rId5"/>
              </a:rPr>
              <a:t>https://paircustomization.github.io/</a:t>
            </a:r>
            <a:endParaRPr lang="en-US" dirty="0">
              <a:latin typeface="Helvetica Light" panose="020B0403020202020204" pitchFamily="34" charset="0"/>
            </a:endParaRPr>
          </a:p>
          <a:p>
            <a:r>
              <a:rPr lang="en-US" dirty="0" err="1">
                <a:latin typeface="Helvetica Light" panose="020B0403020202020204" pitchFamily="34" charset="0"/>
              </a:rPr>
              <a:t>Github</a:t>
            </a:r>
            <a:r>
              <a:rPr lang="en-US" dirty="0">
                <a:latin typeface="Helvetica Light" panose="020B0403020202020204" pitchFamily="34" charset="0"/>
              </a:rPr>
              <a:t>: </a:t>
            </a:r>
            <a:r>
              <a:rPr lang="en-US" dirty="0">
                <a:latin typeface="Helvetica Light" panose="020B0403020202020204" pitchFamily="34" charset="0"/>
                <a:hlinkClick r:id="rId6"/>
              </a:rPr>
              <a:t>https://github.com/PairCustomization/PairCustomization</a:t>
            </a:r>
            <a:endParaRPr lang="en-US" dirty="0">
              <a:latin typeface="Helvetica Light" panose="020B0403020202020204" pitchFamily="34" charset="0"/>
            </a:endParaRPr>
          </a:p>
          <a:p>
            <a:pPr lvl="1"/>
            <a:r>
              <a:rPr lang="en-US" dirty="0">
                <a:latin typeface="Helvetica Light" panose="020B0403020202020204" pitchFamily="34" charset="0"/>
              </a:rPr>
              <a:t>Now with FLUX </a:t>
            </a:r>
            <a:r>
              <a:rPr lang="en-US" dirty="0" err="1">
                <a:latin typeface="Helvetica Light" panose="020B0403020202020204" pitchFamily="34" charset="0"/>
              </a:rPr>
              <a:t>compatilibity</a:t>
            </a:r>
            <a:r>
              <a:rPr lang="en-US" dirty="0">
                <a:latin typeface="Helvetica Light" panose="020B0403020202020204" pitchFamily="34" charset="0"/>
              </a:rPr>
              <a:t>!! </a:t>
            </a:r>
          </a:p>
        </p:txBody>
      </p:sp>
      <p:pic>
        <p:nvPicPr>
          <p:cNvPr id="6" name="Picture 5">
            <a:extLst>
              <a:ext uri="{FF2B5EF4-FFF2-40B4-BE49-F238E27FC236}">
                <a16:creationId xmlns:a16="http://schemas.microsoft.com/office/drawing/2014/main" id="{883048CA-33D6-9B6A-2FAB-382CED5E873F}"/>
              </a:ext>
            </a:extLst>
          </p:cNvPr>
          <p:cNvPicPr>
            <a:picLocks noChangeAspect="1"/>
          </p:cNvPicPr>
          <p:nvPr/>
        </p:nvPicPr>
        <p:blipFill>
          <a:blip r:embed="rId7"/>
          <a:stretch>
            <a:fillRect/>
          </a:stretch>
        </p:blipFill>
        <p:spPr>
          <a:xfrm>
            <a:off x="9989046" y="0"/>
            <a:ext cx="1325564" cy="1325564"/>
          </a:xfrm>
          <a:prstGeom prst="rect">
            <a:avLst/>
          </a:prstGeom>
        </p:spPr>
      </p:pic>
      <p:sp>
        <p:nvSpPr>
          <p:cNvPr id="5" name="Slide Number Placeholder 4">
            <a:extLst>
              <a:ext uri="{FF2B5EF4-FFF2-40B4-BE49-F238E27FC236}">
                <a16:creationId xmlns:a16="http://schemas.microsoft.com/office/drawing/2014/main" id="{D39B6EB6-BEA9-9596-DCEE-29CBEBBA1165}"/>
              </a:ext>
            </a:extLst>
          </p:cNvPr>
          <p:cNvSpPr>
            <a:spLocks noGrp="1"/>
          </p:cNvSpPr>
          <p:nvPr>
            <p:ph type="sldNum" sz="quarter" idx="12"/>
          </p:nvPr>
        </p:nvSpPr>
        <p:spPr/>
        <p:txBody>
          <a:bodyPr/>
          <a:lstStyle/>
          <a:p>
            <a:fld id="{3264C1AE-DE44-4966-837A-438CCB5D2F67}" type="slidenum">
              <a:rPr lang="en-US" smtClean="0"/>
              <a:t>29</a:t>
            </a:fld>
            <a:endParaRPr lang="en-US"/>
          </a:p>
        </p:txBody>
      </p:sp>
      <p:sp>
        <p:nvSpPr>
          <p:cNvPr id="10" name="TextBox 9">
            <a:extLst>
              <a:ext uri="{FF2B5EF4-FFF2-40B4-BE49-F238E27FC236}">
                <a16:creationId xmlns:a16="http://schemas.microsoft.com/office/drawing/2014/main" id="{32ECD86C-073B-6E87-5C11-E00A5950079C}"/>
              </a:ext>
            </a:extLst>
          </p:cNvPr>
          <p:cNvSpPr txBox="1"/>
          <p:nvPr/>
        </p:nvSpPr>
        <p:spPr>
          <a:xfrm>
            <a:off x="5099133" y="2539156"/>
            <a:ext cx="2630678" cy="461665"/>
          </a:xfrm>
          <a:prstGeom prst="rect">
            <a:avLst/>
          </a:prstGeom>
          <a:noFill/>
        </p:spPr>
        <p:txBody>
          <a:bodyPr wrap="square" rtlCol="0">
            <a:spAutoFit/>
          </a:bodyPr>
          <a:lstStyle/>
          <a:p>
            <a:r>
              <a:rPr lang="en-US" sz="2400" dirty="0">
                <a:latin typeface="Helvetica Light" panose="020B0403020202020204" pitchFamily="34" charset="0"/>
              </a:rPr>
              <a:t>Pretrained Output</a:t>
            </a:r>
          </a:p>
        </p:txBody>
      </p:sp>
      <p:grpSp>
        <p:nvGrpSpPr>
          <p:cNvPr id="11" name="Group 10">
            <a:extLst>
              <a:ext uri="{FF2B5EF4-FFF2-40B4-BE49-F238E27FC236}">
                <a16:creationId xmlns:a16="http://schemas.microsoft.com/office/drawing/2014/main" id="{9ED5C42B-230F-0FC1-1204-76872E674244}"/>
              </a:ext>
            </a:extLst>
          </p:cNvPr>
          <p:cNvGrpSpPr/>
          <p:nvPr/>
        </p:nvGrpSpPr>
        <p:grpSpPr>
          <a:xfrm>
            <a:off x="200230" y="3757455"/>
            <a:ext cx="4219370" cy="2184310"/>
            <a:chOff x="-1201643" y="-259530"/>
            <a:chExt cx="6541331" cy="3386355"/>
          </a:xfrm>
        </p:grpSpPr>
        <p:sp>
          <p:nvSpPr>
            <p:cNvPr id="12" name="Rectangle 11">
              <a:extLst>
                <a:ext uri="{FF2B5EF4-FFF2-40B4-BE49-F238E27FC236}">
                  <a16:creationId xmlns:a16="http://schemas.microsoft.com/office/drawing/2014/main" id="{651701D2-6ACF-8610-AF2B-59E9531EA1DF}"/>
                </a:ext>
              </a:extLst>
            </p:cNvPr>
            <p:cNvSpPr/>
            <p:nvPr/>
          </p:nvSpPr>
          <p:spPr>
            <a:xfrm rot="16200000">
              <a:off x="421378" y="-1791484"/>
              <a:ext cx="3386355" cy="64502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nvGrpSpPr>
            <p:cNvPr id="13" name="Group 12">
              <a:extLst>
                <a:ext uri="{FF2B5EF4-FFF2-40B4-BE49-F238E27FC236}">
                  <a16:creationId xmlns:a16="http://schemas.microsoft.com/office/drawing/2014/main" id="{28F707F0-01D7-CDFB-A2D2-588C01EDA9BC}"/>
                </a:ext>
              </a:extLst>
            </p:cNvPr>
            <p:cNvGrpSpPr/>
            <p:nvPr/>
          </p:nvGrpSpPr>
          <p:grpSpPr>
            <a:xfrm rot="5400000">
              <a:off x="-1180077" y="105999"/>
              <a:ext cx="2993162" cy="3036293"/>
              <a:chOff x="-749623" y="-129455"/>
              <a:chExt cx="2993162" cy="3036293"/>
            </a:xfrm>
          </p:grpSpPr>
          <p:pic>
            <p:nvPicPr>
              <p:cNvPr id="17" name="Picture 2">
                <a:extLst>
                  <a:ext uri="{FF2B5EF4-FFF2-40B4-BE49-F238E27FC236}">
                    <a16:creationId xmlns:a16="http://schemas.microsoft.com/office/drawing/2014/main" id="{46506307-F6B2-DDC9-EDD2-3C7F66D9F37E}"/>
                  </a:ext>
                </a:extLst>
              </p:cNvPr>
              <p:cNvPicPr>
                <a:picLocks noChangeAspect="1" noChangeArrowheads="1"/>
              </p:cNvPicPr>
              <p:nvPr/>
            </p:nvPicPr>
            <p:blipFill>
              <a:blip r:embed="rId8"/>
              <a:srcRect/>
              <a:stretch/>
            </p:blipFill>
            <p:spPr bwMode="auto">
              <a:xfrm rot="16200000">
                <a:off x="-749623" y="239993"/>
                <a:ext cx="2371419" cy="23714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AAB47CF-36A5-5A8D-3E94-BADF97F7333F}"/>
                  </a:ext>
                </a:extLst>
              </p:cNvPr>
              <p:cNvSpPr txBox="1"/>
              <p:nvPr/>
            </p:nvSpPr>
            <p:spPr>
              <a:xfrm rot="16200000">
                <a:off x="439103" y="1102402"/>
                <a:ext cx="3036293" cy="572579"/>
              </a:xfrm>
              <a:prstGeom prst="rect">
                <a:avLst/>
              </a:prstGeom>
              <a:noFill/>
            </p:spPr>
            <p:txBody>
              <a:bodyPr wrap="square" rtlCol="0" anchor="ctr">
                <a:spAutoFit/>
              </a:bodyPr>
              <a:lstStyle/>
              <a:p>
                <a:pPr algn="ctr"/>
                <a:r>
                  <a:rPr lang="en-US" dirty="0">
                    <a:latin typeface="Helvetica Light" panose="020B0403020202020204" pitchFamily="34" charset="0"/>
                  </a:rPr>
                  <a:t>Content Image</a:t>
                </a:r>
              </a:p>
            </p:txBody>
          </p:sp>
        </p:grpSp>
        <p:grpSp>
          <p:nvGrpSpPr>
            <p:cNvPr id="14" name="Group 13">
              <a:extLst>
                <a:ext uri="{FF2B5EF4-FFF2-40B4-BE49-F238E27FC236}">
                  <a16:creationId xmlns:a16="http://schemas.microsoft.com/office/drawing/2014/main" id="{93EDB0DA-377D-1E4E-26FF-ABF7B05846BB}"/>
                </a:ext>
              </a:extLst>
            </p:cNvPr>
            <p:cNvGrpSpPr/>
            <p:nvPr/>
          </p:nvGrpSpPr>
          <p:grpSpPr>
            <a:xfrm rot="5400000">
              <a:off x="2409893" y="418331"/>
              <a:ext cx="2952951" cy="2371420"/>
              <a:chOff x="2311838" y="290975"/>
              <a:chExt cx="2952951" cy="2371420"/>
            </a:xfrm>
          </p:grpSpPr>
          <p:pic>
            <p:nvPicPr>
              <p:cNvPr id="15" name="Picture 4">
                <a:extLst>
                  <a:ext uri="{FF2B5EF4-FFF2-40B4-BE49-F238E27FC236}">
                    <a16:creationId xmlns:a16="http://schemas.microsoft.com/office/drawing/2014/main" id="{64FB758A-6BA4-76B9-94FB-D4E277A0A1A1}"/>
                  </a:ext>
                </a:extLst>
              </p:cNvPr>
              <p:cNvPicPr>
                <a:picLocks noChangeAspect="1" noChangeArrowheads="1"/>
              </p:cNvPicPr>
              <p:nvPr/>
            </p:nvPicPr>
            <p:blipFill>
              <a:blip r:embed="rId9"/>
              <a:srcRect/>
              <a:stretch/>
            </p:blipFill>
            <p:spPr bwMode="auto">
              <a:xfrm rot="16200000">
                <a:off x="2311838" y="290975"/>
                <a:ext cx="2371420" cy="237141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30CCD4D-82CE-C1FE-E466-09D8EE5C898D}"/>
                  </a:ext>
                </a:extLst>
              </p:cNvPr>
              <p:cNvSpPr txBox="1"/>
              <p:nvPr/>
            </p:nvSpPr>
            <p:spPr>
              <a:xfrm rot="16200000">
                <a:off x="3878430" y="1190397"/>
                <a:ext cx="2200140" cy="572579"/>
              </a:xfrm>
              <a:prstGeom prst="rect">
                <a:avLst/>
              </a:prstGeom>
              <a:noFill/>
            </p:spPr>
            <p:txBody>
              <a:bodyPr wrap="square" rtlCol="0" anchor="ctr">
                <a:spAutoFit/>
              </a:bodyPr>
              <a:lstStyle/>
              <a:p>
                <a:pPr algn="ctr"/>
                <a:r>
                  <a:rPr lang="en-US" dirty="0">
                    <a:latin typeface="Helvetica Light" panose="020B0403020202020204" pitchFamily="34" charset="0"/>
                  </a:rPr>
                  <a:t>Style Image</a:t>
                </a:r>
              </a:p>
            </p:txBody>
          </p:sp>
        </p:grpSp>
      </p:grpSp>
      <p:sp>
        <p:nvSpPr>
          <p:cNvPr id="19" name="TextBox 18">
            <a:extLst>
              <a:ext uri="{FF2B5EF4-FFF2-40B4-BE49-F238E27FC236}">
                <a16:creationId xmlns:a16="http://schemas.microsoft.com/office/drawing/2014/main" id="{F5B94901-458C-08D5-3DA3-604607608EC0}"/>
              </a:ext>
            </a:extLst>
          </p:cNvPr>
          <p:cNvSpPr txBox="1"/>
          <p:nvPr/>
        </p:nvSpPr>
        <p:spPr>
          <a:xfrm>
            <a:off x="8427200" y="2524191"/>
            <a:ext cx="1412752" cy="461665"/>
          </a:xfrm>
          <a:prstGeom prst="rect">
            <a:avLst/>
          </a:prstGeom>
          <a:noFill/>
        </p:spPr>
        <p:txBody>
          <a:bodyPr wrap="square" rtlCol="0">
            <a:spAutoFit/>
          </a:bodyPr>
          <a:lstStyle/>
          <a:p>
            <a:pPr algn="ctr"/>
            <a:r>
              <a:rPr lang="en-US" sz="2400" dirty="0">
                <a:latin typeface="Helvetica Light" panose="020B0403020202020204" pitchFamily="34" charset="0"/>
              </a:rPr>
              <a:t>Ours</a:t>
            </a:r>
          </a:p>
        </p:txBody>
      </p:sp>
      <p:pic>
        <p:nvPicPr>
          <p:cNvPr id="49" name="Picture 48" descr="A dog sitting on the side of a road&#10;&#10;Description automatically generated">
            <a:extLst>
              <a:ext uri="{FF2B5EF4-FFF2-40B4-BE49-F238E27FC236}">
                <a16:creationId xmlns:a16="http://schemas.microsoft.com/office/drawing/2014/main" id="{EDDBEE05-142C-A356-186F-124ED1F9E2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59003" y="4984310"/>
            <a:ext cx="1710939" cy="1710939"/>
          </a:xfrm>
          <a:prstGeom prst="rect">
            <a:avLst/>
          </a:prstGeom>
        </p:spPr>
      </p:pic>
      <p:pic>
        <p:nvPicPr>
          <p:cNvPr id="51" name="Picture 50" descr="A tree in a field&#10;&#10;Description automatically generated">
            <a:extLst>
              <a:ext uri="{FF2B5EF4-FFF2-40B4-BE49-F238E27FC236}">
                <a16:creationId xmlns:a16="http://schemas.microsoft.com/office/drawing/2014/main" id="{EDFC1D4A-1DF6-467F-01D1-58FD886F8F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59003" y="3023530"/>
            <a:ext cx="1710939" cy="1710939"/>
          </a:xfrm>
          <a:prstGeom prst="rect">
            <a:avLst/>
          </a:prstGeom>
        </p:spPr>
      </p:pic>
      <p:pic>
        <p:nvPicPr>
          <p:cNvPr id="53" name="Picture 52" descr="A dog looking up&#10;&#10;Description automatically generated">
            <a:extLst>
              <a:ext uri="{FF2B5EF4-FFF2-40B4-BE49-F238E27FC236}">
                <a16:creationId xmlns:a16="http://schemas.microsoft.com/office/drawing/2014/main" id="{4DE4B0C9-3878-F319-8325-9A18C114BFC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78107" y="4984310"/>
            <a:ext cx="1710939" cy="1710939"/>
          </a:xfrm>
          <a:prstGeom prst="rect">
            <a:avLst/>
          </a:prstGeom>
        </p:spPr>
      </p:pic>
      <p:pic>
        <p:nvPicPr>
          <p:cNvPr id="55" name="Picture 54" descr="A tree in a field&#10;&#10;Description automatically generated">
            <a:extLst>
              <a:ext uri="{FF2B5EF4-FFF2-40B4-BE49-F238E27FC236}">
                <a16:creationId xmlns:a16="http://schemas.microsoft.com/office/drawing/2014/main" id="{29BC2FAA-A23B-C098-7B9B-184EE55BC5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78107" y="3023530"/>
            <a:ext cx="1710939" cy="1710939"/>
          </a:xfrm>
          <a:prstGeom prst="rect">
            <a:avLst/>
          </a:prstGeom>
        </p:spPr>
      </p:pic>
      <p:sp>
        <p:nvSpPr>
          <p:cNvPr id="56" name="Arrow: Right 22">
            <a:extLst>
              <a:ext uri="{FF2B5EF4-FFF2-40B4-BE49-F238E27FC236}">
                <a16:creationId xmlns:a16="http://schemas.microsoft.com/office/drawing/2014/main" id="{E32F844E-AD13-E81D-071B-FB09456CECB2}"/>
              </a:ext>
            </a:extLst>
          </p:cNvPr>
          <p:cNvSpPr/>
          <p:nvPr/>
        </p:nvSpPr>
        <p:spPr>
          <a:xfrm>
            <a:off x="2067154" y="4662154"/>
            <a:ext cx="503464" cy="369332"/>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4" name="TextBox 3">
            <a:extLst>
              <a:ext uri="{FF2B5EF4-FFF2-40B4-BE49-F238E27FC236}">
                <a16:creationId xmlns:a16="http://schemas.microsoft.com/office/drawing/2014/main" id="{BC4305A4-49AE-D334-16A1-CCEA3BB2A65A}"/>
              </a:ext>
            </a:extLst>
          </p:cNvPr>
          <p:cNvSpPr txBox="1"/>
          <p:nvPr/>
        </p:nvSpPr>
        <p:spPr>
          <a:xfrm>
            <a:off x="5619000" y="2030994"/>
            <a:ext cx="954000" cy="830997"/>
          </a:xfrm>
          <a:prstGeom prst="rect">
            <a:avLst/>
          </a:prstGeom>
          <a:noFill/>
        </p:spPr>
        <p:txBody>
          <a:bodyPr wrap="square" rtlCol="0">
            <a:spAutoFit/>
          </a:bodyPr>
          <a:lstStyle/>
          <a:p>
            <a:r>
              <a:rPr lang="en-US" sz="2400" dirty="0">
                <a:latin typeface="Helvetica Light" panose="020B0403020202020204" pitchFamily="34" charset="0"/>
              </a:rPr>
              <a:t>🥳 🥳</a:t>
            </a:r>
          </a:p>
          <a:p>
            <a:endParaRPr lang="en-US" sz="2400" dirty="0"/>
          </a:p>
        </p:txBody>
      </p:sp>
      <p:pic>
        <p:nvPicPr>
          <p:cNvPr id="8" name="Audio 7">
            <a:extLst>
              <a:ext uri="{FF2B5EF4-FFF2-40B4-BE49-F238E27FC236}">
                <a16:creationId xmlns:a16="http://schemas.microsoft.com/office/drawing/2014/main" id="{4FC97E6C-AA69-787C-5FE1-B2D95BB2E88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
        <p:nvSpPr>
          <p:cNvPr id="7" name="TextBox 6">
            <a:extLst>
              <a:ext uri="{FF2B5EF4-FFF2-40B4-BE49-F238E27FC236}">
                <a16:creationId xmlns:a16="http://schemas.microsoft.com/office/drawing/2014/main" id="{5CFC32F6-B77F-682E-F054-5C1CE599C728}"/>
              </a:ext>
            </a:extLst>
          </p:cNvPr>
          <p:cNvSpPr txBox="1"/>
          <p:nvPr/>
        </p:nvSpPr>
        <p:spPr>
          <a:xfrm>
            <a:off x="9900188" y="1237770"/>
            <a:ext cx="1503280" cy="369332"/>
          </a:xfrm>
          <a:prstGeom prst="rect">
            <a:avLst/>
          </a:prstGeom>
          <a:noFill/>
        </p:spPr>
        <p:txBody>
          <a:bodyPr wrap="square" rtlCol="0">
            <a:spAutoFit/>
          </a:bodyPr>
          <a:lstStyle/>
          <a:p>
            <a:r>
              <a:rPr lang="en-US" dirty="0">
                <a:latin typeface="Helvetica Light" panose="020B0403020202020204" pitchFamily="34" charset="0"/>
              </a:rPr>
              <a:t>project page</a:t>
            </a:r>
          </a:p>
        </p:txBody>
      </p:sp>
    </p:spTree>
    <p:extLst>
      <p:ext uri="{BB962C8B-B14F-4D97-AF65-F5344CB8AC3E}">
        <p14:creationId xmlns:p14="http://schemas.microsoft.com/office/powerpoint/2010/main" val="3199191270"/>
      </p:ext>
    </p:extLst>
  </p:cSld>
  <p:clrMapOvr>
    <a:masterClrMapping/>
  </p:clrMapOvr>
  <mc:AlternateContent xmlns:mc="http://schemas.openxmlformats.org/markup-compatibility/2006" xmlns:p14="http://schemas.microsoft.com/office/powerpoint/2010/main">
    <mc:Choice Requires="p14">
      <p:transition spd="slow" p14:dur="2000" advTm="16709"/>
    </mc:Choice>
    <mc:Fallback xmlns="">
      <p:transition spd="slow" advTm="16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1F6CD-1027-D721-4BAC-CBBD33CC4801}"/>
              </a:ext>
            </a:extLst>
          </p:cNvPr>
          <p:cNvSpPr>
            <a:spLocks noGrp="1"/>
          </p:cNvSpPr>
          <p:nvPr>
            <p:ph type="title"/>
          </p:nvPr>
        </p:nvSpPr>
        <p:spPr/>
        <p:txBody>
          <a:bodyPr/>
          <a:lstStyle/>
          <a:p>
            <a:r>
              <a:rPr lang="en-US" dirty="0"/>
              <a:t>Model Customization</a:t>
            </a:r>
          </a:p>
        </p:txBody>
      </p:sp>
      <p:grpSp>
        <p:nvGrpSpPr>
          <p:cNvPr id="17" name="Group 16">
            <a:extLst>
              <a:ext uri="{FF2B5EF4-FFF2-40B4-BE49-F238E27FC236}">
                <a16:creationId xmlns:a16="http://schemas.microsoft.com/office/drawing/2014/main" id="{8ED1B4BA-1393-B34E-AC92-EFC9FC7E1453}"/>
              </a:ext>
            </a:extLst>
          </p:cNvPr>
          <p:cNvGrpSpPr/>
          <p:nvPr/>
        </p:nvGrpSpPr>
        <p:grpSpPr>
          <a:xfrm>
            <a:off x="2818847" y="1972051"/>
            <a:ext cx="1685344" cy="1108632"/>
            <a:chOff x="14708082" y="13436381"/>
            <a:chExt cx="6741374" cy="4434529"/>
          </a:xfrm>
        </p:grpSpPr>
        <p:grpSp>
          <p:nvGrpSpPr>
            <p:cNvPr id="18" name="Group 17">
              <a:extLst>
                <a:ext uri="{FF2B5EF4-FFF2-40B4-BE49-F238E27FC236}">
                  <a16:creationId xmlns:a16="http://schemas.microsoft.com/office/drawing/2014/main" id="{BD08EBF8-C406-87EB-C596-77E259E9844D}"/>
                </a:ext>
              </a:extLst>
            </p:cNvPr>
            <p:cNvGrpSpPr/>
            <p:nvPr/>
          </p:nvGrpSpPr>
          <p:grpSpPr>
            <a:xfrm>
              <a:off x="14708082" y="13436381"/>
              <a:ext cx="5398378" cy="4434529"/>
              <a:chOff x="10054332" y="8436090"/>
              <a:chExt cx="3725652" cy="3040912"/>
            </a:xfrm>
          </p:grpSpPr>
          <p:sp>
            <p:nvSpPr>
              <p:cNvPr id="20" name="Rectangle 19">
                <a:extLst>
                  <a:ext uri="{FF2B5EF4-FFF2-40B4-BE49-F238E27FC236}">
                    <a16:creationId xmlns:a16="http://schemas.microsoft.com/office/drawing/2014/main" id="{2962358C-7D82-68F0-6620-B2812C0E30A8}"/>
                  </a:ext>
                </a:extLst>
              </p:cNvPr>
              <p:cNvSpPr/>
              <p:nvPr/>
            </p:nvSpPr>
            <p:spPr>
              <a:xfrm>
                <a:off x="10379179"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21" name="Rectangle 20">
                <a:extLst>
                  <a:ext uri="{FF2B5EF4-FFF2-40B4-BE49-F238E27FC236}">
                    <a16:creationId xmlns:a16="http://schemas.microsoft.com/office/drawing/2014/main" id="{C6F018C7-28E1-84AC-BECA-96BD6D829F4B}"/>
                  </a:ext>
                </a:extLst>
              </p:cNvPr>
              <p:cNvSpPr/>
              <p:nvPr/>
            </p:nvSpPr>
            <p:spPr>
              <a:xfrm>
                <a:off x="11070190"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22" name="Rectangle 21">
                <a:extLst>
                  <a:ext uri="{FF2B5EF4-FFF2-40B4-BE49-F238E27FC236}">
                    <a16:creationId xmlns:a16="http://schemas.microsoft.com/office/drawing/2014/main" id="{CE2390E9-847C-4894-1A57-AE3BABED041E}"/>
                  </a:ext>
                </a:extLst>
              </p:cNvPr>
              <p:cNvSpPr/>
              <p:nvPr/>
            </p:nvSpPr>
            <p:spPr>
              <a:xfrm>
                <a:off x="11761201" y="9148740"/>
                <a:ext cx="489518" cy="161561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23" name="Rectangle 22">
                <a:extLst>
                  <a:ext uri="{FF2B5EF4-FFF2-40B4-BE49-F238E27FC236}">
                    <a16:creationId xmlns:a16="http://schemas.microsoft.com/office/drawing/2014/main" id="{F0AB6E86-5B4D-CBEC-D143-209FA590D4ED}"/>
                  </a:ext>
                </a:extLst>
              </p:cNvPr>
              <p:cNvSpPr/>
              <p:nvPr/>
            </p:nvSpPr>
            <p:spPr>
              <a:xfrm>
                <a:off x="12452212"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24" name="Rectangle 23">
                <a:extLst>
                  <a:ext uri="{FF2B5EF4-FFF2-40B4-BE49-F238E27FC236}">
                    <a16:creationId xmlns:a16="http://schemas.microsoft.com/office/drawing/2014/main" id="{09DBC6C0-8DCA-742E-CADA-762FB6666401}"/>
                  </a:ext>
                </a:extLst>
              </p:cNvPr>
              <p:cNvSpPr/>
              <p:nvPr/>
            </p:nvSpPr>
            <p:spPr>
              <a:xfrm>
                <a:off x="13143224"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25" name="TextBox 24">
                <a:extLst>
                  <a:ext uri="{FF2B5EF4-FFF2-40B4-BE49-F238E27FC236}">
                    <a16:creationId xmlns:a16="http://schemas.microsoft.com/office/drawing/2014/main" id="{25676E09-AB7C-B9FB-5AD6-F36C893967EE}"/>
                  </a:ext>
                </a:extLst>
              </p:cNvPr>
              <p:cNvSpPr txBox="1"/>
              <p:nvPr/>
            </p:nvSpPr>
            <p:spPr>
              <a:xfrm>
                <a:off x="10054332" y="9340887"/>
                <a:ext cx="3725652" cy="1231320"/>
              </a:xfrm>
              <a:prstGeom prst="rect">
                <a:avLst/>
              </a:prstGeom>
              <a:solidFill>
                <a:schemeClr val="bg1">
                  <a:lumMod val="95000"/>
                </a:schemeClr>
              </a:solidFill>
              <a:ln w="28575">
                <a:solidFill>
                  <a:schemeClr val="tx1"/>
                </a:solidFill>
              </a:ln>
            </p:spPr>
            <p:txBody>
              <a:bodyPr wrap="square" rtlCol="0" anchor="ctr">
                <a:spAutoFit/>
              </a:bodyPr>
              <a:lstStyle/>
              <a:p>
                <a:pPr algn="ctr"/>
                <a:r>
                  <a:rPr lang="en-US" sz="1320" dirty="0">
                    <a:latin typeface="Helvetica" pitchFamily="2" charset="0"/>
                  </a:rPr>
                  <a:t>Standard</a:t>
                </a:r>
              </a:p>
              <a:p>
                <a:pPr algn="ctr">
                  <a:lnSpc>
                    <a:spcPct val="70000"/>
                  </a:lnSpc>
                </a:pPr>
                <a:r>
                  <a:rPr lang="en-US" sz="1320" dirty="0">
                    <a:latin typeface="Helvetica" pitchFamily="2" charset="0"/>
                  </a:rPr>
                  <a:t>Customization</a:t>
                </a:r>
              </a:p>
            </p:txBody>
          </p:sp>
        </p:grpSp>
        <p:sp>
          <p:nvSpPr>
            <p:cNvPr id="19" name="Right Arrow 18">
              <a:extLst>
                <a:ext uri="{FF2B5EF4-FFF2-40B4-BE49-F238E27FC236}">
                  <a16:creationId xmlns:a16="http://schemas.microsoft.com/office/drawing/2014/main" id="{FCA2B10B-807F-07A1-63D7-FE3BDB2A2EBD}"/>
                </a:ext>
              </a:extLst>
            </p:cNvPr>
            <p:cNvSpPr/>
            <p:nvPr/>
          </p:nvSpPr>
          <p:spPr>
            <a:xfrm>
              <a:off x="20328056" y="14643565"/>
              <a:ext cx="1121400" cy="2020160"/>
            </a:xfrm>
            <a:prstGeom prst="rightArrow">
              <a:avLst>
                <a:gd name="adj1" fmla="val 50000"/>
                <a:gd name="adj2" fmla="val 77421"/>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grpSp>
      <p:sp>
        <p:nvSpPr>
          <p:cNvPr id="27" name="TextBox 26">
            <a:extLst>
              <a:ext uri="{FF2B5EF4-FFF2-40B4-BE49-F238E27FC236}">
                <a16:creationId xmlns:a16="http://schemas.microsoft.com/office/drawing/2014/main" id="{3BED4405-BB2D-A857-47A5-C9176643431B}"/>
              </a:ext>
            </a:extLst>
          </p:cNvPr>
          <p:cNvSpPr txBox="1"/>
          <p:nvPr/>
        </p:nvSpPr>
        <p:spPr>
          <a:xfrm>
            <a:off x="2782394" y="3346399"/>
            <a:ext cx="1474303" cy="535531"/>
          </a:xfrm>
          <a:prstGeom prst="rect">
            <a:avLst/>
          </a:prstGeom>
          <a:noFill/>
        </p:spPr>
        <p:txBody>
          <a:bodyPr wrap="square" rtlCol="0" anchor="ctr">
            <a:spAutoFit/>
          </a:bodyPr>
          <a:lstStyle/>
          <a:p>
            <a:pPr algn="ctr"/>
            <a:r>
              <a:rPr lang="en-US" sz="1440" dirty="0">
                <a:solidFill>
                  <a:schemeClr val="tx1">
                    <a:lumMod val="75000"/>
                    <a:lumOff val="25000"/>
                  </a:schemeClr>
                </a:solidFill>
                <a:latin typeface="Helvetica" pitchFamily="2" charset="0"/>
              </a:rPr>
              <a:t>Finetune text-to-image model</a:t>
            </a:r>
          </a:p>
        </p:txBody>
      </p:sp>
      <p:pic>
        <p:nvPicPr>
          <p:cNvPr id="33" name="Graphic 32" descr="Single gear with solid fill">
            <a:extLst>
              <a:ext uri="{FF2B5EF4-FFF2-40B4-BE49-F238E27FC236}">
                <a16:creationId xmlns:a16="http://schemas.microsoft.com/office/drawing/2014/main" id="{25BCE416-E16B-1118-948E-61FF015075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64378" y="2379281"/>
            <a:ext cx="188803" cy="188803"/>
          </a:xfrm>
          <a:prstGeom prst="rect">
            <a:avLst/>
          </a:prstGeom>
        </p:spPr>
      </p:pic>
      <p:pic>
        <p:nvPicPr>
          <p:cNvPr id="34" name="Graphic 33" descr="Single gear with solid fill">
            <a:extLst>
              <a:ext uri="{FF2B5EF4-FFF2-40B4-BE49-F238E27FC236}">
                <a16:creationId xmlns:a16="http://schemas.microsoft.com/office/drawing/2014/main" id="{14DD45AA-1FDD-038A-FD83-BF02A91DA4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72120" y="2305371"/>
            <a:ext cx="188803" cy="188803"/>
          </a:xfrm>
          <a:prstGeom prst="rect">
            <a:avLst/>
          </a:prstGeom>
        </p:spPr>
      </p:pic>
      <p:grpSp>
        <p:nvGrpSpPr>
          <p:cNvPr id="57" name="Group 56">
            <a:extLst>
              <a:ext uri="{FF2B5EF4-FFF2-40B4-BE49-F238E27FC236}">
                <a16:creationId xmlns:a16="http://schemas.microsoft.com/office/drawing/2014/main" id="{C635DE8D-D3E1-B4BA-F718-13DCB65499B8}"/>
              </a:ext>
            </a:extLst>
          </p:cNvPr>
          <p:cNvGrpSpPr/>
          <p:nvPr/>
        </p:nvGrpSpPr>
        <p:grpSpPr>
          <a:xfrm>
            <a:off x="428966" y="1350710"/>
            <a:ext cx="2196455" cy="2420421"/>
            <a:chOff x="439599" y="1733482"/>
            <a:chExt cx="2196455" cy="2420421"/>
          </a:xfrm>
        </p:grpSpPr>
        <p:pic>
          <p:nvPicPr>
            <p:cNvPr id="37" name="Picture 36">
              <a:extLst>
                <a:ext uri="{FF2B5EF4-FFF2-40B4-BE49-F238E27FC236}">
                  <a16:creationId xmlns:a16="http://schemas.microsoft.com/office/drawing/2014/main" id="{F0AB22D2-CB2F-CC6D-3A86-34E714137532}"/>
                </a:ext>
              </a:extLst>
            </p:cNvPr>
            <p:cNvPicPr>
              <a:picLocks noChangeAspect="1"/>
            </p:cNvPicPr>
            <p:nvPr/>
          </p:nvPicPr>
          <p:blipFill rotWithShape="1">
            <a:blip r:embed="rId8"/>
            <a:srcRect r="50747" b="10085"/>
            <a:stretch/>
          </p:blipFill>
          <p:spPr>
            <a:xfrm>
              <a:off x="439599" y="1733482"/>
              <a:ext cx="2196455" cy="2127636"/>
            </a:xfrm>
            <a:prstGeom prst="rect">
              <a:avLst/>
            </a:prstGeom>
          </p:spPr>
        </p:pic>
        <p:sp>
          <p:nvSpPr>
            <p:cNvPr id="38" name="TextBox 37">
              <a:extLst>
                <a:ext uri="{FF2B5EF4-FFF2-40B4-BE49-F238E27FC236}">
                  <a16:creationId xmlns:a16="http://schemas.microsoft.com/office/drawing/2014/main" id="{A04A6867-6EB1-15F5-7CCC-61B8DEA823E5}"/>
                </a:ext>
              </a:extLst>
            </p:cNvPr>
            <p:cNvSpPr txBox="1"/>
            <p:nvPr/>
          </p:nvSpPr>
          <p:spPr>
            <a:xfrm>
              <a:off x="439599" y="3839971"/>
              <a:ext cx="1968362" cy="313932"/>
            </a:xfrm>
            <a:prstGeom prst="rect">
              <a:avLst/>
            </a:prstGeom>
            <a:noFill/>
          </p:spPr>
          <p:txBody>
            <a:bodyPr wrap="square" rtlCol="0" anchor="ctr">
              <a:spAutoFit/>
            </a:bodyPr>
            <a:lstStyle/>
            <a:p>
              <a:pPr algn="ctr"/>
              <a:r>
                <a:rPr lang="en-US" sz="1440" dirty="0">
                  <a:solidFill>
                    <a:schemeClr val="tx1">
                      <a:lumMod val="75000"/>
                      <a:lumOff val="25000"/>
                    </a:schemeClr>
                  </a:solidFill>
                  <a:latin typeface="Helvetica" pitchFamily="2" charset="0"/>
                </a:rPr>
                <a:t>Input subject images</a:t>
              </a:r>
            </a:p>
          </p:txBody>
        </p:sp>
      </p:grpSp>
      <p:pic>
        <p:nvPicPr>
          <p:cNvPr id="39" name="Picture 38">
            <a:extLst>
              <a:ext uri="{FF2B5EF4-FFF2-40B4-BE49-F238E27FC236}">
                <a16:creationId xmlns:a16="http://schemas.microsoft.com/office/drawing/2014/main" id="{FBBF321C-55BD-9EDF-58FC-F4A536B03E6E}"/>
              </a:ext>
            </a:extLst>
          </p:cNvPr>
          <p:cNvPicPr>
            <a:picLocks noChangeAspect="1"/>
          </p:cNvPicPr>
          <p:nvPr/>
        </p:nvPicPr>
        <p:blipFill>
          <a:blip r:embed="rId9"/>
          <a:stretch>
            <a:fillRect/>
          </a:stretch>
        </p:blipFill>
        <p:spPr>
          <a:xfrm>
            <a:off x="4786520" y="1307917"/>
            <a:ext cx="5974723" cy="2496899"/>
          </a:xfrm>
          <a:prstGeom prst="rect">
            <a:avLst/>
          </a:prstGeom>
        </p:spPr>
      </p:pic>
      <p:sp>
        <p:nvSpPr>
          <p:cNvPr id="40" name="Rectangle 39">
            <a:extLst>
              <a:ext uri="{FF2B5EF4-FFF2-40B4-BE49-F238E27FC236}">
                <a16:creationId xmlns:a16="http://schemas.microsoft.com/office/drawing/2014/main" id="{8B60A127-0F3C-18B6-D3A8-C820EC1A2D99}"/>
              </a:ext>
            </a:extLst>
          </p:cNvPr>
          <p:cNvSpPr/>
          <p:nvPr/>
        </p:nvSpPr>
        <p:spPr>
          <a:xfrm>
            <a:off x="8549655" y="5879297"/>
            <a:ext cx="3777812" cy="1169551"/>
          </a:xfrm>
          <a:prstGeom prst="rect">
            <a:avLst/>
          </a:prstGeom>
        </p:spPr>
        <p:txBody>
          <a:bodyPr wrap="square">
            <a:spAutoFit/>
          </a:bodyPr>
          <a:lstStyle/>
          <a:p>
            <a:r>
              <a:rPr lang="en-US" sz="1400" b="1" dirty="0" err="1">
                <a:latin typeface="Helvetica Light" panose="020B0403020202020204" pitchFamily="34" charset="0"/>
              </a:rPr>
              <a:t>Dreambooth</a:t>
            </a:r>
            <a:r>
              <a:rPr lang="en-US" sz="1400" b="1" dirty="0">
                <a:latin typeface="Helvetica Light" panose="020B0403020202020204" pitchFamily="34" charset="0"/>
              </a:rPr>
              <a:t> </a:t>
            </a:r>
            <a:r>
              <a:rPr lang="en-US" sz="1400" dirty="0">
                <a:latin typeface="Helvetica Light" panose="020B0403020202020204" pitchFamily="34" charset="0"/>
              </a:rPr>
              <a:t>[Ruiz et al. CVPR 2023]</a:t>
            </a:r>
          </a:p>
          <a:p>
            <a:r>
              <a:rPr lang="en-US" sz="1400" b="1" dirty="0">
                <a:latin typeface="Helvetica Light" panose="020B0403020202020204" pitchFamily="34" charset="0"/>
              </a:rPr>
              <a:t>Custom Diffusion </a:t>
            </a:r>
            <a:r>
              <a:rPr lang="en-US" sz="1400" dirty="0">
                <a:latin typeface="Helvetica Light" panose="020B0403020202020204" pitchFamily="34" charset="0"/>
              </a:rPr>
              <a:t>[Kumari et al. CVPR 2023]</a:t>
            </a:r>
          </a:p>
          <a:p>
            <a:r>
              <a:rPr lang="en-US" sz="1400" b="1" dirty="0">
                <a:latin typeface="Helvetica Light" panose="020B0403020202020204" pitchFamily="34" charset="0"/>
              </a:rPr>
              <a:t>Textual Inversion </a:t>
            </a:r>
            <a:r>
              <a:rPr lang="en-US" sz="1400" dirty="0">
                <a:latin typeface="Helvetica Light" panose="020B0403020202020204" pitchFamily="34" charset="0"/>
              </a:rPr>
              <a:t>[Gal et al. ICLR 2023] </a:t>
            </a:r>
            <a:endParaRPr lang="en-US" sz="1400" b="1" dirty="0">
              <a:latin typeface="Helvetica Light" panose="020B0403020202020204" pitchFamily="34" charset="0"/>
            </a:endParaRPr>
          </a:p>
          <a:p>
            <a:r>
              <a:rPr lang="en-US" sz="1400" b="1" dirty="0" err="1">
                <a:latin typeface="Helvetica Light" panose="020B0403020202020204" pitchFamily="34" charset="0"/>
              </a:rPr>
              <a:t>Styledrop</a:t>
            </a:r>
            <a:r>
              <a:rPr lang="en-US" sz="1400" b="1" dirty="0">
                <a:latin typeface="Helvetica Light" panose="020B0403020202020204" pitchFamily="34" charset="0"/>
              </a:rPr>
              <a:t> </a:t>
            </a:r>
            <a:r>
              <a:rPr lang="en-US" sz="1400" dirty="0">
                <a:latin typeface="Helvetica Light" panose="020B0403020202020204" pitchFamily="34" charset="0"/>
              </a:rPr>
              <a:t>[Sohn et al. CVPR 2023]</a:t>
            </a:r>
          </a:p>
          <a:p>
            <a:pPr algn="ctr"/>
            <a:endParaRPr lang="en-US" sz="1400" dirty="0">
              <a:latin typeface="Helvetica Light" panose="020B0403020202020204" pitchFamily="34" charset="0"/>
            </a:endParaRPr>
          </a:p>
        </p:txBody>
      </p:sp>
      <p:grpSp>
        <p:nvGrpSpPr>
          <p:cNvPr id="58" name="Group 57">
            <a:extLst>
              <a:ext uri="{FF2B5EF4-FFF2-40B4-BE49-F238E27FC236}">
                <a16:creationId xmlns:a16="http://schemas.microsoft.com/office/drawing/2014/main" id="{B269E9A0-B309-0B38-EBE9-A6E5E9864172}"/>
              </a:ext>
            </a:extLst>
          </p:cNvPr>
          <p:cNvGrpSpPr/>
          <p:nvPr/>
        </p:nvGrpSpPr>
        <p:grpSpPr>
          <a:xfrm>
            <a:off x="408877" y="3881930"/>
            <a:ext cx="2162435" cy="2039148"/>
            <a:chOff x="419510" y="4264702"/>
            <a:chExt cx="2162435" cy="2039148"/>
          </a:xfrm>
        </p:grpSpPr>
        <p:pic>
          <p:nvPicPr>
            <p:cNvPr id="41" name="Picture 40">
              <a:extLst>
                <a:ext uri="{FF2B5EF4-FFF2-40B4-BE49-F238E27FC236}">
                  <a16:creationId xmlns:a16="http://schemas.microsoft.com/office/drawing/2014/main" id="{E667CE6C-0BFD-ACB3-5242-1BC049C3AE1C}"/>
                </a:ext>
              </a:extLst>
            </p:cNvPr>
            <p:cNvPicPr>
              <a:picLocks noChangeAspect="1"/>
            </p:cNvPicPr>
            <p:nvPr/>
          </p:nvPicPr>
          <p:blipFill rotWithShape="1">
            <a:blip r:embed="rId10"/>
            <a:srcRect l="1773" t="19251" r="65980" b="24146"/>
            <a:stretch/>
          </p:blipFill>
          <p:spPr>
            <a:xfrm>
              <a:off x="838200" y="4264702"/>
              <a:ext cx="1325057" cy="1722474"/>
            </a:xfrm>
            <a:prstGeom prst="rect">
              <a:avLst/>
            </a:prstGeom>
          </p:spPr>
        </p:pic>
        <p:sp>
          <p:nvSpPr>
            <p:cNvPr id="42" name="TextBox 41">
              <a:extLst>
                <a:ext uri="{FF2B5EF4-FFF2-40B4-BE49-F238E27FC236}">
                  <a16:creationId xmlns:a16="http://schemas.microsoft.com/office/drawing/2014/main" id="{5A167149-4F1D-FB3D-C21A-AAA5F31CCE65}"/>
                </a:ext>
              </a:extLst>
            </p:cNvPr>
            <p:cNvSpPr txBox="1"/>
            <p:nvPr/>
          </p:nvSpPr>
          <p:spPr>
            <a:xfrm>
              <a:off x="419510" y="5989918"/>
              <a:ext cx="2162435" cy="313932"/>
            </a:xfrm>
            <a:prstGeom prst="rect">
              <a:avLst/>
            </a:prstGeom>
            <a:noFill/>
          </p:spPr>
          <p:txBody>
            <a:bodyPr wrap="square" rtlCol="0" anchor="ctr">
              <a:spAutoFit/>
            </a:bodyPr>
            <a:lstStyle/>
            <a:p>
              <a:pPr algn="ctr"/>
              <a:r>
                <a:rPr lang="en-US" sz="1440" dirty="0">
                  <a:solidFill>
                    <a:schemeClr val="tx1">
                      <a:lumMod val="75000"/>
                      <a:lumOff val="25000"/>
                    </a:schemeClr>
                  </a:solidFill>
                  <a:latin typeface="Helvetica" pitchFamily="2" charset="0"/>
                </a:rPr>
                <a:t>Input </a:t>
              </a:r>
              <a:r>
                <a:rPr lang="en-US" sz="1440" u="sng" dirty="0">
                  <a:solidFill>
                    <a:schemeClr val="tx1">
                      <a:lumMod val="75000"/>
                      <a:lumOff val="25000"/>
                    </a:schemeClr>
                  </a:solidFill>
                  <a:latin typeface="Helvetica" pitchFamily="2" charset="0"/>
                </a:rPr>
                <a:t>single</a:t>
              </a:r>
              <a:r>
                <a:rPr lang="en-US" sz="1440" dirty="0">
                  <a:solidFill>
                    <a:schemeClr val="tx1">
                      <a:lumMod val="75000"/>
                      <a:lumOff val="25000"/>
                    </a:schemeClr>
                  </a:solidFill>
                  <a:latin typeface="Helvetica" pitchFamily="2" charset="0"/>
                </a:rPr>
                <a:t> style image</a:t>
              </a:r>
            </a:p>
          </p:txBody>
        </p:sp>
      </p:grpSp>
      <p:grpSp>
        <p:nvGrpSpPr>
          <p:cNvPr id="43" name="Group 42">
            <a:extLst>
              <a:ext uri="{FF2B5EF4-FFF2-40B4-BE49-F238E27FC236}">
                <a16:creationId xmlns:a16="http://schemas.microsoft.com/office/drawing/2014/main" id="{302FD6A3-A1C1-650F-874E-456BEED22425}"/>
              </a:ext>
            </a:extLst>
          </p:cNvPr>
          <p:cNvGrpSpPr/>
          <p:nvPr/>
        </p:nvGrpSpPr>
        <p:grpSpPr>
          <a:xfrm>
            <a:off x="2818847" y="4153386"/>
            <a:ext cx="1717358" cy="1108632"/>
            <a:chOff x="14708082" y="13436381"/>
            <a:chExt cx="6869430" cy="4434529"/>
          </a:xfrm>
        </p:grpSpPr>
        <p:grpSp>
          <p:nvGrpSpPr>
            <p:cNvPr id="44" name="Group 43">
              <a:extLst>
                <a:ext uri="{FF2B5EF4-FFF2-40B4-BE49-F238E27FC236}">
                  <a16:creationId xmlns:a16="http://schemas.microsoft.com/office/drawing/2014/main" id="{EF56A705-1E1F-3E7C-EABC-6741B965E259}"/>
                </a:ext>
              </a:extLst>
            </p:cNvPr>
            <p:cNvGrpSpPr/>
            <p:nvPr/>
          </p:nvGrpSpPr>
          <p:grpSpPr>
            <a:xfrm>
              <a:off x="14708082" y="13436381"/>
              <a:ext cx="5398378" cy="4434529"/>
              <a:chOff x="10054332" y="8436090"/>
              <a:chExt cx="3725652" cy="3040912"/>
            </a:xfrm>
          </p:grpSpPr>
          <p:sp>
            <p:nvSpPr>
              <p:cNvPr id="46" name="Rectangle 45">
                <a:extLst>
                  <a:ext uri="{FF2B5EF4-FFF2-40B4-BE49-F238E27FC236}">
                    <a16:creationId xmlns:a16="http://schemas.microsoft.com/office/drawing/2014/main" id="{528C9852-9489-DD94-1A7E-6BFEB9FFBBFD}"/>
                  </a:ext>
                </a:extLst>
              </p:cNvPr>
              <p:cNvSpPr/>
              <p:nvPr/>
            </p:nvSpPr>
            <p:spPr>
              <a:xfrm>
                <a:off x="10379179"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47" name="Rectangle 46">
                <a:extLst>
                  <a:ext uri="{FF2B5EF4-FFF2-40B4-BE49-F238E27FC236}">
                    <a16:creationId xmlns:a16="http://schemas.microsoft.com/office/drawing/2014/main" id="{212B2CD1-4706-2C3F-D95B-F28D6873ADC7}"/>
                  </a:ext>
                </a:extLst>
              </p:cNvPr>
              <p:cNvSpPr/>
              <p:nvPr/>
            </p:nvSpPr>
            <p:spPr>
              <a:xfrm>
                <a:off x="11070190"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48" name="Rectangle 47">
                <a:extLst>
                  <a:ext uri="{FF2B5EF4-FFF2-40B4-BE49-F238E27FC236}">
                    <a16:creationId xmlns:a16="http://schemas.microsoft.com/office/drawing/2014/main" id="{6A44BC57-2005-6ABE-E71E-8C5DE50C7DB1}"/>
                  </a:ext>
                </a:extLst>
              </p:cNvPr>
              <p:cNvSpPr/>
              <p:nvPr/>
            </p:nvSpPr>
            <p:spPr>
              <a:xfrm>
                <a:off x="11761201" y="9148740"/>
                <a:ext cx="489518" cy="161561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49" name="Rectangle 48">
                <a:extLst>
                  <a:ext uri="{FF2B5EF4-FFF2-40B4-BE49-F238E27FC236}">
                    <a16:creationId xmlns:a16="http://schemas.microsoft.com/office/drawing/2014/main" id="{6FA45D97-1103-BCBA-235E-29660238376C}"/>
                  </a:ext>
                </a:extLst>
              </p:cNvPr>
              <p:cNvSpPr/>
              <p:nvPr/>
            </p:nvSpPr>
            <p:spPr>
              <a:xfrm>
                <a:off x="12452212"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50" name="Rectangle 49">
                <a:extLst>
                  <a:ext uri="{FF2B5EF4-FFF2-40B4-BE49-F238E27FC236}">
                    <a16:creationId xmlns:a16="http://schemas.microsoft.com/office/drawing/2014/main" id="{BF955EC0-5F59-CFED-3BE8-CBAEF060BDFD}"/>
                  </a:ext>
                </a:extLst>
              </p:cNvPr>
              <p:cNvSpPr/>
              <p:nvPr/>
            </p:nvSpPr>
            <p:spPr>
              <a:xfrm>
                <a:off x="13143224"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51" name="TextBox 50">
                <a:extLst>
                  <a:ext uri="{FF2B5EF4-FFF2-40B4-BE49-F238E27FC236}">
                    <a16:creationId xmlns:a16="http://schemas.microsoft.com/office/drawing/2014/main" id="{82A73FBB-9BB9-88E9-D33C-D4371AF0BB3B}"/>
                  </a:ext>
                </a:extLst>
              </p:cNvPr>
              <p:cNvSpPr txBox="1"/>
              <p:nvPr/>
            </p:nvSpPr>
            <p:spPr>
              <a:xfrm>
                <a:off x="10054332" y="9340887"/>
                <a:ext cx="3725652" cy="1231320"/>
              </a:xfrm>
              <a:prstGeom prst="rect">
                <a:avLst/>
              </a:prstGeom>
              <a:solidFill>
                <a:schemeClr val="bg1">
                  <a:lumMod val="95000"/>
                </a:schemeClr>
              </a:solidFill>
              <a:ln w="28575">
                <a:solidFill>
                  <a:schemeClr val="tx1"/>
                </a:solidFill>
              </a:ln>
            </p:spPr>
            <p:txBody>
              <a:bodyPr wrap="square" rtlCol="0" anchor="ctr">
                <a:spAutoFit/>
              </a:bodyPr>
              <a:lstStyle/>
              <a:p>
                <a:pPr algn="ctr"/>
                <a:r>
                  <a:rPr lang="en-US" sz="1320" dirty="0">
                    <a:latin typeface="Helvetica" pitchFamily="2" charset="0"/>
                  </a:rPr>
                  <a:t>Standard</a:t>
                </a:r>
              </a:p>
              <a:p>
                <a:pPr algn="ctr">
                  <a:lnSpc>
                    <a:spcPct val="70000"/>
                  </a:lnSpc>
                </a:pPr>
                <a:r>
                  <a:rPr lang="en-US" sz="1320" dirty="0">
                    <a:latin typeface="Helvetica" pitchFamily="2" charset="0"/>
                  </a:rPr>
                  <a:t>Customization</a:t>
                </a:r>
              </a:p>
            </p:txBody>
          </p:sp>
        </p:grpSp>
        <p:sp>
          <p:nvSpPr>
            <p:cNvPr id="45" name="Right Arrow 44">
              <a:extLst>
                <a:ext uri="{FF2B5EF4-FFF2-40B4-BE49-F238E27FC236}">
                  <a16:creationId xmlns:a16="http://schemas.microsoft.com/office/drawing/2014/main" id="{E48B6119-1197-1B0C-9A2E-AEF853925941}"/>
                </a:ext>
              </a:extLst>
            </p:cNvPr>
            <p:cNvSpPr/>
            <p:nvPr/>
          </p:nvSpPr>
          <p:spPr>
            <a:xfrm>
              <a:off x="20456112" y="14620605"/>
              <a:ext cx="1121400" cy="2020160"/>
            </a:xfrm>
            <a:prstGeom prst="rightArrow">
              <a:avLst>
                <a:gd name="adj1" fmla="val 50000"/>
                <a:gd name="adj2" fmla="val 77421"/>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grpSp>
      <p:sp>
        <p:nvSpPr>
          <p:cNvPr id="52" name="TextBox 51">
            <a:extLst>
              <a:ext uri="{FF2B5EF4-FFF2-40B4-BE49-F238E27FC236}">
                <a16:creationId xmlns:a16="http://schemas.microsoft.com/office/drawing/2014/main" id="{9372648F-54E5-5EA5-2F7C-952619068A56}"/>
              </a:ext>
            </a:extLst>
          </p:cNvPr>
          <p:cNvSpPr txBox="1"/>
          <p:nvPr/>
        </p:nvSpPr>
        <p:spPr>
          <a:xfrm>
            <a:off x="2782394" y="5527734"/>
            <a:ext cx="1474303" cy="535531"/>
          </a:xfrm>
          <a:prstGeom prst="rect">
            <a:avLst/>
          </a:prstGeom>
          <a:noFill/>
        </p:spPr>
        <p:txBody>
          <a:bodyPr wrap="square" rtlCol="0" anchor="ctr">
            <a:spAutoFit/>
          </a:bodyPr>
          <a:lstStyle/>
          <a:p>
            <a:pPr algn="ctr"/>
            <a:r>
              <a:rPr lang="en-US" sz="1440" dirty="0">
                <a:solidFill>
                  <a:schemeClr val="tx1">
                    <a:lumMod val="75000"/>
                    <a:lumOff val="25000"/>
                  </a:schemeClr>
                </a:solidFill>
                <a:latin typeface="Helvetica" pitchFamily="2" charset="0"/>
              </a:rPr>
              <a:t>Finetune text-to-image model</a:t>
            </a:r>
          </a:p>
        </p:txBody>
      </p:sp>
      <p:pic>
        <p:nvPicPr>
          <p:cNvPr id="53" name="Graphic 52" descr="Single gear with solid fill">
            <a:extLst>
              <a:ext uri="{FF2B5EF4-FFF2-40B4-BE49-F238E27FC236}">
                <a16:creationId xmlns:a16="http://schemas.microsoft.com/office/drawing/2014/main" id="{F14A06C1-0D94-3877-DFE7-6E98517F95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64378" y="4560616"/>
            <a:ext cx="188803" cy="188803"/>
          </a:xfrm>
          <a:prstGeom prst="rect">
            <a:avLst/>
          </a:prstGeom>
        </p:spPr>
      </p:pic>
      <p:pic>
        <p:nvPicPr>
          <p:cNvPr id="54" name="Graphic 53" descr="Single gear with solid fill">
            <a:extLst>
              <a:ext uri="{FF2B5EF4-FFF2-40B4-BE49-F238E27FC236}">
                <a16:creationId xmlns:a16="http://schemas.microsoft.com/office/drawing/2014/main" id="{A10210D9-56CA-0C30-AC64-483D01EE59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72120" y="4486706"/>
            <a:ext cx="188803" cy="188803"/>
          </a:xfrm>
          <a:prstGeom prst="rect">
            <a:avLst/>
          </a:prstGeom>
        </p:spPr>
      </p:pic>
      <p:pic>
        <p:nvPicPr>
          <p:cNvPr id="56" name="Picture 55">
            <a:extLst>
              <a:ext uri="{FF2B5EF4-FFF2-40B4-BE49-F238E27FC236}">
                <a16:creationId xmlns:a16="http://schemas.microsoft.com/office/drawing/2014/main" id="{69C4FAFA-7B5B-4F69-4389-676787EA5C21}"/>
              </a:ext>
            </a:extLst>
          </p:cNvPr>
          <p:cNvPicPr>
            <a:picLocks noChangeAspect="1"/>
          </p:cNvPicPr>
          <p:nvPr/>
        </p:nvPicPr>
        <p:blipFill rotWithShape="1">
          <a:blip r:embed="rId11"/>
          <a:srcRect t="594"/>
          <a:stretch/>
        </p:blipFill>
        <p:spPr>
          <a:xfrm>
            <a:off x="4786520" y="3919538"/>
            <a:ext cx="5974723" cy="1664424"/>
          </a:xfrm>
          <a:prstGeom prst="rect">
            <a:avLst/>
          </a:prstGeom>
        </p:spPr>
      </p:pic>
      <p:sp>
        <p:nvSpPr>
          <p:cNvPr id="5" name="Slide Number Placeholder 4">
            <a:extLst>
              <a:ext uri="{FF2B5EF4-FFF2-40B4-BE49-F238E27FC236}">
                <a16:creationId xmlns:a16="http://schemas.microsoft.com/office/drawing/2014/main" id="{BB7D5621-4DC1-3AD1-A27C-DCC72BC19C07}"/>
              </a:ext>
            </a:extLst>
          </p:cNvPr>
          <p:cNvSpPr>
            <a:spLocks noGrp="1"/>
          </p:cNvSpPr>
          <p:nvPr>
            <p:ph type="sldNum" sz="quarter" idx="12"/>
          </p:nvPr>
        </p:nvSpPr>
        <p:spPr/>
        <p:txBody>
          <a:bodyPr/>
          <a:lstStyle/>
          <a:p>
            <a:fld id="{3264C1AE-DE44-4966-837A-438CCB5D2F67}" type="slidenum">
              <a:rPr lang="en-US" smtClean="0"/>
              <a:t>3</a:t>
            </a:fld>
            <a:endParaRPr lang="en-US" dirty="0"/>
          </a:p>
        </p:txBody>
      </p:sp>
      <p:pic>
        <p:nvPicPr>
          <p:cNvPr id="4" name="Audio 3">
            <a:extLst>
              <a:ext uri="{FF2B5EF4-FFF2-40B4-BE49-F238E27FC236}">
                <a16:creationId xmlns:a16="http://schemas.microsoft.com/office/drawing/2014/main" id="{70EEE805-5FF2-968A-228E-06374C4B155A}"/>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077267168"/>
      </p:ext>
    </p:extLst>
  </p:cSld>
  <p:clrMapOvr>
    <a:masterClrMapping/>
  </p:clrMapOvr>
  <mc:AlternateContent xmlns:mc="http://schemas.openxmlformats.org/markup-compatibility/2006" xmlns:p14="http://schemas.microsoft.com/office/powerpoint/2010/main">
    <mc:Choice Requires="p14">
      <p:transition spd="slow" p14:dur="2000" advTm="22100"/>
    </mc:Choice>
    <mc:Fallback xmlns="">
      <p:transition spd="slow" advTm="2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par>
                                <p:cTn id="18" presetID="8" presetClass="emph" presetSubtype="0" fill="hold" nodeType="withEffect">
                                  <p:stCondLst>
                                    <p:cond delay="0"/>
                                  </p:stCondLst>
                                  <p:childTnLst>
                                    <p:animRot by="-21600000">
                                      <p:cBhvr>
                                        <p:cTn id="19" dur="2000" fill="hold"/>
                                        <p:tgtEl>
                                          <p:spTgt spid="34"/>
                                        </p:tgtEl>
                                        <p:attrNameLst>
                                          <p:attrName>r</p:attrName>
                                        </p:attrNameLst>
                                      </p:cBhvr>
                                    </p:animRot>
                                  </p:childTnLst>
                                </p:cTn>
                              </p:par>
                              <p:par>
                                <p:cTn id="20" presetID="8" presetClass="emph" presetSubtype="0" fill="hold" nodeType="withEffect">
                                  <p:stCondLst>
                                    <p:cond delay="0"/>
                                  </p:stCondLst>
                                  <p:childTnLst>
                                    <p:animRot by="21600000">
                                      <p:cBhvr>
                                        <p:cTn id="21" dur="2000" fill="hold"/>
                                        <p:tgtEl>
                                          <p:spTgt spid="33"/>
                                        </p:tgtEl>
                                        <p:attrNameLst>
                                          <p:attrName>r</p:attrName>
                                        </p:attrNameLst>
                                      </p:cBhvr>
                                    </p:animRot>
                                  </p:childTnLst>
                                </p:cTn>
                              </p:par>
                              <p:par>
                                <p:cTn id="22" presetID="1"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8" presetClass="emph" presetSubtype="0" fill="hold" nodeType="withEffect">
                                  <p:stCondLst>
                                    <p:cond delay="0"/>
                                  </p:stCondLst>
                                  <p:childTnLst>
                                    <p:animRot by="-21600000">
                                      <p:cBhvr>
                                        <p:cTn id="43" dur="2000" fill="hold"/>
                                        <p:tgtEl>
                                          <p:spTgt spid="54"/>
                                        </p:tgtEl>
                                        <p:attrNameLst>
                                          <p:attrName>r</p:attrName>
                                        </p:attrNameLst>
                                      </p:cBhvr>
                                    </p:animRot>
                                  </p:childTnLst>
                                </p:cTn>
                              </p:par>
                              <p:par>
                                <p:cTn id="44" presetID="8" presetClass="emph" presetSubtype="0" fill="hold" nodeType="withEffect">
                                  <p:stCondLst>
                                    <p:cond delay="0"/>
                                  </p:stCondLst>
                                  <p:childTnLst>
                                    <p:animRot by="21600000">
                                      <p:cBhvr>
                                        <p:cTn id="45" dur="2000" fill="hold"/>
                                        <p:tgtEl>
                                          <p:spTgt spid="53"/>
                                        </p:tgtEl>
                                        <p:attrNameLst>
                                          <p:attrName>r</p:attrName>
                                        </p:attrNameLst>
                                      </p:cBhvr>
                                    </p:animRot>
                                  </p:childTnLst>
                                </p:cTn>
                              </p:par>
                              <p:par>
                                <p:cTn id="46" presetID="1" presetClass="entr" presetSubtype="0" fill="hold" nodeType="withEffect">
                                  <p:stCondLst>
                                    <p:cond delay="0"/>
                                  </p:stCondLst>
                                  <p:childTnLst>
                                    <p:set>
                                      <p:cBhvr>
                                        <p:cTn id="47" dur="1" fill="hold">
                                          <p:stCondLst>
                                            <p:cond delay="0"/>
                                          </p:stCondLst>
                                        </p:cTn>
                                        <p:tgtEl>
                                          <p:spTgt spid="4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wipe(left)">
                                      <p:cBhvr>
                                        <p:cTn id="5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4"/>
                </p:tgtEl>
              </p:cMediaNode>
            </p:audio>
          </p:childTnLst>
        </p:cTn>
      </p:par>
    </p:tnLst>
    <p:bldLst>
      <p:bldP spid="27" grpId="0"/>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0540B8-5433-3CB0-533C-692D91EEF049}"/>
              </a:ext>
            </a:extLst>
          </p:cNvPr>
          <p:cNvSpPr txBox="1"/>
          <p:nvPr/>
        </p:nvSpPr>
        <p:spPr>
          <a:xfrm>
            <a:off x="2402939" y="4730241"/>
            <a:ext cx="7113240" cy="1569660"/>
          </a:xfrm>
          <a:prstGeom prst="rect">
            <a:avLst/>
          </a:prstGeom>
          <a:noFill/>
        </p:spPr>
        <p:txBody>
          <a:bodyPr wrap="square" rtlCol="0">
            <a:spAutoFit/>
          </a:bodyPr>
          <a:lstStyle/>
          <a:p>
            <a:r>
              <a:rPr lang="en-US" sz="3200" dirty="0">
                <a:solidFill>
                  <a:sysClr val="windowText" lastClr="000000"/>
                </a:solidFill>
                <a:latin typeface="Helvetica Light" panose="020B0403020202020204" pitchFamily="34" charset="0"/>
              </a:rPr>
              <a:t>Notice: All stylized images are brown toned – is this really part of the style??</a:t>
            </a:r>
          </a:p>
          <a:p>
            <a:r>
              <a:rPr lang="en-US" sz="3200" dirty="0">
                <a:solidFill>
                  <a:sysClr val="windowText" lastClr="000000"/>
                </a:solidFill>
                <a:latin typeface="Helvetica Light" panose="020B0403020202020204" pitchFamily="34" charset="0"/>
              </a:rPr>
              <a:t>Let’s investigate further…</a:t>
            </a:r>
          </a:p>
        </p:txBody>
      </p:sp>
      <p:grpSp>
        <p:nvGrpSpPr>
          <p:cNvPr id="37" name="Group 36">
            <a:extLst>
              <a:ext uri="{FF2B5EF4-FFF2-40B4-BE49-F238E27FC236}">
                <a16:creationId xmlns:a16="http://schemas.microsoft.com/office/drawing/2014/main" id="{3C95ED44-7B78-5732-1E12-85C590FFFD1B}"/>
              </a:ext>
            </a:extLst>
          </p:cNvPr>
          <p:cNvGrpSpPr/>
          <p:nvPr/>
        </p:nvGrpSpPr>
        <p:grpSpPr>
          <a:xfrm>
            <a:off x="408877" y="3881930"/>
            <a:ext cx="10352366" cy="2181335"/>
            <a:chOff x="408877" y="3881930"/>
            <a:chExt cx="10352366" cy="2181335"/>
          </a:xfrm>
        </p:grpSpPr>
        <p:grpSp>
          <p:nvGrpSpPr>
            <p:cNvPr id="23" name="Group 22">
              <a:extLst>
                <a:ext uri="{FF2B5EF4-FFF2-40B4-BE49-F238E27FC236}">
                  <a16:creationId xmlns:a16="http://schemas.microsoft.com/office/drawing/2014/main" id="{ABC10FB3-8216-4D18-3C30-F692B8B25674}"/>
                </a:ext>
              </a:extLst>
            </p:cNvPr>
            <p:cNvGrpSpPr/>
            <p:nvPr/>
          </p:nvGrpSpPr>
          <p:grpSpPr>
            <a:xfrm>
              <a:off x="408877" y="3881930"/>
              <a:ext cx="2162435" cy="2039148"/>
              <a:chOff x="419510" y="4264702"/>
              <a:chExt cx="2162435" cy="2039148"/>
            </a:xfrm>
          </p:grpSpPr>
          <p:pic>
            <p:nvPicPr>
              <p:cNvPr id="24" name="Picture 23">
                <a:extLst>
                  <a:ext uri="{FF2B5EF4-FFF2-40B4-BE49-F238E27FC236}">
                    <a16:creationId xmlns:a16="http://schemas.microsoft.com/office/drawing/2014/main" id="{46EB1BF2-72A4-4F71-7CDF-1D868EC9A7F3}"/>
                  </a:ext>
                </a:extLst>
              </p:cNvPr>
              <p:cNvPicPr>
                <a:picLocks noChangeAspect="1"/>
              </p:cNvPicPr>
              <p:nvPr/>
            </p:nvPicPr>
            <p:blipFill rotWithShape="1">
              <a:blip r:embed="rId5"/>
              <a:srcRect l="1773" t="19251" r="65980" b="24146"/>
              <a:stretch/>
            </p:blipFill>
            <p:spPr>
              <a:xfrm>
                <a:off x="838200" y="4264702"/>
                <a:ext cx="1325057" cy="1722474"/>
              </a:xfrm>
              <a:prstGeom prst="rect">
                <a:avLst/>
              </a:prstGeom>
            </p:spPr>
          </p:pic>
          <p:sp>
            <p:nvSpPr>
              <p:cNvPr id="25" name="TextBox 24">
                <a:extLst>
                  <a:ext uri="{FF2B5EF4-FFF2-40B4-BE49-F238E27FC236}">
                    <a16:creationId xmlns:a16="http://schemas.microsoft.com/office/drawing/2014/main" id="{D5CA3163-6A47-4427-1462-792D2AC06002}"/>
                  </a:ext>
                </a:extLst>
              </p:cNvPr>
              <p:cNvSpPr txBox="1"/>
              <p:nvPr/>
            </p:nvSpPr>
            <p:spPr>
              <a:xfrm>
                <a:off x="419510" y="5989918"/>
                <a:ext cx="2162435" cy="313932"/>
              </a:xfrm>
              <a:prstGeom prst="rect">
                <a:avLst/>
              </a:prstGeom>
              <a:noFill/>
            </p:spPr>
            <p:txBody>
              <a:bodyPr wrap="square" rtlCol="0" anchor="ctr">
                <a:spAutoFit/>
              </a:bodyPr>
              <a:lstStyle/>
              <a:p>
                <a:pPr algn="ctr"/>
                <a:r>
                  <a:rPr lang="en-US" sz="1440" dirty="0">
                    <a:solidFill>
                      <a:schemeClr val="tx1">
                        <a:lumMod val="75000"/>
                        <a:lumOff val="25000"/>
                      </a:schemeClr>
                    </a:solidFill>
                    <a:latin typeface="Helvetica" pitchFamily="2" charset="0"/>
                  </a:rPr>
                  <a:t>Input </a:t>
                </a:r>
                <a:r>
                  <a:rPr lang="en-US" sz="1440" u="sng" dirty="0">
                    <a:solidFill>
                      <a:schemeClr val="tx1">
                        <a:lumMod val="75000"/>
                        <a:lumOff val="25000"/>
                      </a:schemeClr>
                    </a:solidFill>
                    <a:latin typeface="Helvetica" pitchFamily="2" charset="0"/>
                  </a:rPr>
                  <a:t>single</a:t>
                </a:r>
                <a:r>
                  <a:rPr lang="en-US" sz="1440" dirty="0">
                    <a:solidFill>
                      <a:schemeClr val="tx1">
                        <a:lumMod val="75000"/>
                        <a:lumOff val="25000"/>
                      </a:schemeClr>
                    </a:solidFill>
                    <a:latin typeface="Helvetica" pitchFamily="2" charset="0"/>
                  </a:rPr>
                  <a:t> style image</a:t>
                </a:r>
              </a:p>
            </p:txBody>
          </p:sp>
        </p:grpSp>
        <p:grpSp>
          <p:nvGrpSpPr>
            <p:cNvPr id="26" name="Group 25">
              <a:extLst>
                <a:ext uri="{FF2B5EF4-FFF2-40B4-BE49-F238E27FC236}">
                  <a16:creationId xmlns:a16="http://schemas.microsoft.com/office/drawing/2014/main" id="{BFFDC354-FCC3-5A03-9E6B-07182E3274BA}"/>
                </a:ext>
              </a:extLst>
            </p:cNvPr>
            <p:cNvGrpSpPr/>
            <p:nvPr/>
          </p:nvGrpSpPr>
          <p:grpSpPr>
            <a:xfrm>
              <a:off x="2818847" y="4153386"/>
              <a:ext cx="1717358" cy="1108632"/>
              <a:chOff x="14708082" y="13436381"/>
              <a:chExt cx="6869430" cy="4434529"/>
            </a:xfrm>
          </p:grpSpPr>
          <p:grpSp>
            <p:nvGrpSpPr>
              <p:cNvPr id="27" name="Group 26">
                <a:extLst>
                  <a:ext uri="{FF2B5EF4-FFF2-40B4-BE49-F238E27FC236}">
                    <a16:creationId xmlns:a16="http://schemas.microsoft.com/office/drawing/2014/main" id="{020A72CA-0D30-91FA-DAC5-52E9204C2E18}"/>
                  </a:ext>
                </a:extLst>
              </p:cNvPr>
              <p:cNvGrpSpPr/>
              <p:nvPr/>
            </p:nvGrpSpPr>
            <p:grpSpPr>
              <a:xfrm>
                <a:off x="14708082" y="13436381"/>
                <a:ext cx="5398378" cy="4434529"/>
                <a:chOff x="10054332" y="8436090"/>
                <a:chExt cx="3725652" cy="3040912"/>
              </a:xfrm>
            </p:grpSpPr>
            <p:sp>
              <p:nvSpPr>
                <p:cNvPr id="29" name="Rectangle 28">
                  <a:extLst>
                    <a:ext uri="{FF2B5EF4-FFF2-40B4-BE49-F238E27FC236}">
                      <a16:creationId xmlns:a16="http://schemas.microsoft.com/office/drawing/2014/main" id="{DCBA688A-D8AF-F153-7981-84EFC79E145C}"/>
                    </a:ext>
                  </a:extLst>
                </p:cNvPr>
                <p:cNvSpPr/>
                <p:nvPr/>
              </p:nvSpPr>
              <p:spPr>
                <a:xfrm>
                  <a:off x="10379179"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30" name="Rectangle 29">
                  <a:extLst>
                    <a:ext uri="{FF2B5EF4-FFF2-40B4-BE49-F238E27FC236}">
                      <a16:creationId xmlns:a16="http://schemas.microsoft.com/office/drawing/2014/main" id="{A0C5BB08-BD1F-DB41-AC80-4B283540976A}"/>
                    </a:ext>
                  </a:extLst>
                </p:cNvPr>
                <p:cNvSpPr/>
                <p:nvPr/>
              </p:nvSpPr>
              <p:spPr>
                <a:xfrm>
                  <a:off x="11070190"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31" name="Rectangle 30">
                  <a:extLst>
                    <a:ext uri="{FF2B5EF4-FFF2-40B4-BE49-F238E27FC236}">
                      <a16:creationId xmlns:a16="http://schemas.microsoft.com/office/drawing/2014/main" id="{FEC2D5DA-4B3C-7FED-AF4A-88A71FF4C112}"/>
                    </a:ext>
                  </a:extLst>
                </p:cNvPr>
                <p:cNvSpPr/>
                <p:nvPr/>
              </p:nvSpPr>
              <p:spPr>
                <a:xfrm>
                  <a:off x="11761201" y="9148740"/>
                  <a:ext cx="489518" cy="161561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32" name="Rectangle 31">
                  <a:extLst>
                    <a:ext uri="{FF2B5EF4-FFF2-40B4-BE49-F238E27FC236}">
                      <a16:creationId xmlns:a16="http://schemas.microsoft.com/office/drawing/2014/main" id="{A904B07A-8C13-119D-46F8-32661F46ED3F}"/>
                    </a:ext>
                  </a:extLst>
                </p:cNvPr>
                <p:cNvSpPr/>
                <p:nvPr/>
              </p:nvSpPr>
              <p:spPr>
                <a:xfrm>
                  <a:off x="12452212"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33" name="Rectangle 32">
                  <a:extLst>
                    <a:ext uri="{FF2B5EF4-FFF2-40B4-BE49-F238E27FC236}">
                      <a16:creationId xmlns:a16="http://schemas.microsoft.com/office/drawing/2014/main" id="{67CF52EA-C83B-64B3-3D0E-5DE2DF18B3C8}"/>
                    </a:ext>
                  </a:extLst>
                </p:cNvPr>
                <p:cNvSpPr/>
                <p:nvPr/>
              </p:nvSpPr>
              <p:spPr>
                <a:xfrm>
                  <a:off x="13143224"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34" name="TextBox 33">
                  <a:extLst>
                    <a:ext uri="{FF2B5EF4-FFF2-40B4-BE49-F238E27FC236}">
                      <a16:creationId xmlns:a16="http://schemas.microsoft.com/office/drawing/2014/main" id="{D9860275-9CA2-3AC5-B29F-19B608169068}"/>
                    </a:ext>
                  </a:extLst>
                </p:cNvPr>
                <p:cNvSpPr txBox="1"/>
                <p:nvPr/>
              </p:nvSpPr>
              <p:spPr>
                <a:xfrm>
                  <a:off x="10054332" y="9340887"/>
                  <a:ext cx="3725652" cy="1231320"/>
                </a:xfrm>
                <a:prstGeom prst="rect">
                  <a:avLst/>
                </a:prstGeom>
                <a:solidFill>
                  <a:schemeClr val="bg1">
                    <a:lumMod val="95000"/>
                  </a:schemeClr>
                </a:solidFill>
                <a:ln w="28575">
                  <a:solidFill>
                    <a:schemeClr val="tx1"/>
                  </a:solidFill>
                </a:ln>
              </p:spPr>
              <p:txBody>
                <a:bodyPr wrap="square" rtlCol="0" anchor="ctr">
                  <a:spAutoFit/>
                </a:bodyPr>
                <a:lstStyle/>
                <a:p>
                  <a:pPr algn="ctr"/>
                  <a:r>
                    <a:rPr lang="en-US" sz="1320" dirty="0">
                      <a:latin typeface="Helvetica" pitchFamily="2" charset="0"/>
                    </a:rPr>
                    <a:t>Standard</a:t>
                  </a:r>
                </a:p>
                <a:p>
                  <a:pPr algn="ctr">
                    <a:lnSpc>
                      <a:spcPct val="70000"/>
                    </a:lnSpc>
                  </a:pPr>
                  <a:r>
                    <a:rPr lang="en-US" sz="1320" dirty="0">
                      <a:latin typeface="Helvetica" pitchFamily="2" charset="0"/>
                    </a:rPr>
                    <a:t>Customization</a:t>
                  </a:r>
                </a:p>
              </p:txBody>
            </p:sp>
          </p:grpSp>
          <p:sp>
            <p:nvSpPr>
              <p:cNvPr id="28" name="Right Arrow 27">
                <a:extLst>
                  <a:ext uri="{FF2B5EF4-FFF2-40B4-BE49-F238E27FC236}">
                    <a16:creationId xmlns:a16="http://schemas.microsoft.com/office/drawing/2014/main" id="{6F91F805-4E8F-1653-16A2-1950173D37F6}"/>
                  </a:ext>
                </a:extLst>
              </p:cNvPr>
              <p:cNvSpPr/>
              <p:nvPr/>
            </p:nvSpPr>
            <p:spPr>
              <a:xfrm>
                <a:off x="20456112" y="14620605"/>
                <a:ext cx="1121400" cy="2020160"/>
              </a:xfrm>
              <a:prstGeom prst="rightArrow">
                <a:avLst>
                  <a:gd name="adj1" fmla="val 50000"/>
                  <a:gd name="adj2" fmla="val 77421"/>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grpSp>
        <p:sp>
          <p:nvSpPr>
            <p:cNvPr id="35" name="TextBox 34">
              <a:extLst>
                <a:ext uri="{FF2B5EF4-FFF2-40B4-BE49-F238E27FC236}">
                  <a16:creationId xmlns:a16="http://schemas.microsoft.com/office/drawing/2014/main" id="{4D3E2729-3AA7-68C0-E473-57BC9D607CF3}"/>
                </a:ext>
              </a:extLst>
            </p:cNvPr>
            <p:cNvSpPr txBox="1"/>
            <p:nvPr/>
          </p:nvSpPr>
          <p:spPr>
            <a:xfrm>
              <a:off x="2782394" y="5527734"/>
              <a:ext cx="1474303" cy="535531"/>
            </a:xfrm>
            <a:prstGeom prst="rect">
              <a:avLst/>
            </a:prstGeom>
            <a:noFill/>
          </p:spPr>
          <p:txBody>
            <a:bodyPr wrap="square" rtlCol="0" anchor="ctr">
              <a:spAutoFit/>
            </a:bodyPr>
            <a:lstStyle/>
            <a:p>
              <a:pPr algn="ctr"/>
              <a:r>
                <a:rPr lang="en-US" sz="1440" dirty="0">
                  <a:solidFill>
                    <a:schemeClr val="tx1">
                      <a:lumMod val="75000"/>
                      <a:lumOff val="25000"/>
                    </a:schemeClr>
                  </a:solidFill>
                  <a:latin typeface="Helvetica" pitchFamily="2" charset="0"/>
                </a:rPr>
                <a:t>Finetune text-to-image model</a:t>
              </a:r>
            </a:p>
          </p:txBody>
        </p:sp>
        <p:pic>
          <p:nvPicPr>
            <p:cNvPr id="36" name="Picture 35">
              <a:extLst>
                <a:ext uri="{FF2B5EF4-FFF2-40B4-BE49-F238E27FC236}">
                  <a16:creationId xmlns:a16="http://schemas.microsoft.com/office/drawing/2014/main" id="{36CAD88E-D789-BE69-D046-FDD6CB82D62F}"/>
                </a:ext>
              </a:extLst>
            </p:cNvPr>
            <p:cNvPicPr>
              <a:picLocks noChangeAspect="1"/>
            </p:cNvPicPr>
            <p:nvPr/>
          </p:nvPicPr>
          <p:blipFill rotWithShape="1">
            <a:blip r:embed="rId6"/>
            <a:srcRect t="594"/>
            <a:stretch/>
          </p:blipFill>
          <p:spPr>
            <a:xfrm>
              <a:off x="4786520" y="3919538"/>
              <a:ext cx="5974723" cy="1664424"/>
            </a:xfrm>
            <a:prstGeom prst="rect">
              <a:avLst/>
            </a:prstGeom>
          </p:spPr>
        </p:pic>
      </p:grpSp>
      <p:sp>
        <p:nvSpPr>
          <p:cNvPr id="5" name="Slide Number Placeholder 4">
            <a:extLst>
              <a:ext uri="{FF2B5EF4-FFF2-40B4-BE49-F238E27FC236}">
                <a16:creationId xmlns:a16="http://schemas.microsoft.com/office/drawing/2014/main" id="{A5DE6CDF-E9CE-B729-7B1D-2460BAFF6F63}"/>
              </a:ext>
            </a:extLst>
          </p:cNvPr>
          <p:cNvSpPr>
            <a:spLocks noGrp="1"/>
          </p:cNvSpPr>
          <p:nvPr>
            <p:ph type="sldNum" sz="quarter" idx="12"/>
          </p:nvPr>
        </p:nvSpPr>
        <p:spPr/>
        <p:txBody>
          <a:bodyPr/>
          <a:lstStyle/>
          <a:p>
            <a:fld id="{3264C1AE-DE44-4966-837A-438CCB5D2F67}" type="slidenum">
              <a:rPr lang="en-US" smtClean="0"/>
              <a:t>4</a:t>
            </a:fld>
            <a:endParaRPr lang="en-US"/>
          </a:p>
        </p:txBody>
      </p:sp>
      <p:sp>
        <p:nvSpPr>
          <p:cNvPr id="7" name="Title 1">
            <a:extLst>
              <a:ext uri="{FF2B5EF4-FFF2-40B4-BE49-F238E27FC236}">
                <a16:creationId xmlns:a16="http://schemas.microsoft.com/office/drawing/2014/main" id="{4CA37817-F369-B4E9-21E2-9DF44B93B94F}"/>
              </a:ext>
            </a:extLst>
          </p:cNvPr>
          <p:cNvSpPr txBox="1">
            <a:spLocks/>
          </p:cNvSpPr>
          <p:nvPr/>
        </p:nvSpPr>
        <p:spPr>
          <a:xfrm>
            <a:off x="838200" y="1383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Style is ambiguous with only stylized images</a:t>
            </a:r>
            <a:endParaRPr lang="en-US" dirty="0"/>
          </a:p>
        </p:txBody>
      </p:sp>
      <p:pic>
        <p:nvPicPr>
          <p:cNvPr id="3" name="Audio 2">
            <a:extLst>
              <a:ext uri="{FF2B5EF4-FFF2-40B4-BE49-F238E27FC236}">
                <a16:creationId xmlns:a16="http://schemas.microsoft.com/office/drawing/2014/main" id="{C14726B7-6789-7196-7A78-CC24833057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13009993"/>
      </p:ext>
    </p:extLst>
  </p:cSld>
  <p:clrMapOvr>
    <a:masterClrMapping/>
  </p:clrMapOvr>
  <mc:AlternateContent xmlns:mc="http://schemas.openxmlformats.org/markup-compatibility/2006" xmlns:p14="http://schemas.microsoft.com/office/powerpoint/2010/main">
    <mc:Choice Requires="p14">
      <p:transition spd="slow" p14:dur="2000" advTm="13332"/>
    </mc:Choice>
    <mc:Fallback xmlns="">
      <p:transition spd="slow" advTm="13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path" presetSubtype="0" accel="50000" decel="50000" fill="hold" nodeType="withEffect">
                                  <p:stCondLst>
                                    <p:cond delay="0"/>
                                  </p:stCondLst>
                                  <p:childTnLst>
                                    <p:animMotion origin="layout" path="M -2.91667E-6 0 L 0.00235 -0.3088 " pathEditMode="relative" rAng="0" ptsTypes="AA">
                                      <p:cBhvr>
                                        <p:cTn id="8" dur="2000" fill="hold"/>
                                        <p:tgtEl>
                                          <p:spTgt spid="37"/>
                                        </p:tgtEl>
                                        <p:attrNameLst>
                                          <p:attrName>ppt_x</p:attrName>
                                          <p:attrName>ppt_y</p:attrName>
                                        </p:attrNameLst>
                                      </p:cBhvr>
                                      <p:rCtr x="117" y="-15440"/>
                                    </p:animMotion>
                                  </p:childTnLst>
                                </p:cTn>
                              </p:par>
                              <p:par>
                                <p:cTn id="9" presetID="10" presetClass="entr" presetSubtype="0"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8F4C6-ACFD-AAC7-DE3B-5AC3502E4F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BE27D6-DD60-E02C-DA83-9EB852064EEB}"/>
              </a:ext>
            </a:extLst>
          </p:cNvPr>
          <p:cNvSpPr>
            <a:spLocks noGrp="1"/>
          </p:cNvSpPr>
          <p:nvPr>
            <p:ph type="title"/>
          </p:nvPr>
        </p:nvSpPr>
        <p:spPr>
          <a:xfrm>
            <a:off x="838200" y="138317"/>
            <a:ext cx="10515600" cy="1325563"/>
          </a:xfrm>
        </p:spPr>
        <p:txBody>
          <a:bodyPr/>
          <a:lstStyle/>
          <a:p>
            <a:r>
              <a:rPr lang="en-US" dirty="0"/>
              <a:t>Style is ambiguous with only stylized images</a:t>
            </a:r>
          </a:p>
        </p:txBody>
      </p:sp>
      <p:sp>
        <p:nvSpPr>
          <p:cNvPr id="5" name="Slide Number Placeholder 4">
            <a:extLst>
              <a:ext uri="{FF2B5EF4-FFF2-40B4-BE49-F238E27FC236}">
                <a16:creationId xmlns:a16="http://schemas.microsoft.com/office/drawing/2014/main" id="{87E2A656-B7DD-B0E4-5DAC-6FE393879B6C}"/>
              </a:ext>
            </a:extLst>
          </p:cNvPr>
          <p:cNvSpPr>
            <a:spLocks noGrp="1"/>
          </p:cNvSpPr>
          <p:nvPr>
            <p:ph type="sldNum" sz="quarter" idx="12"/>
          </p:nvPr>
        </p:nvSpPr>
        <p:spPr/>
        <p:txBody>
          <a:bodyPr/>
          <a:lstStyle/>
          <a:p>
            <a:fld id="{3264C1AE-DE44-4966-837A-438CCB5D2F67}" type="slidenum">
              <a:rPr lang="en-US" smtClean="0"/>
              <a:t>5</a:t>
            </a:fld>
            <a:endParaRPr lang="en-US"/>
          </a:p>
        </p:txBody>
      </p:sp>
      <p:grpSp>
        <p:nvGrpSpPr>
          <p:cNvPr id="3" name="Group 2">
            <a:extLst>
              <a:ext uri="{FF2B5EF4-FFF2-40B4-BE49-F238E27FC236}">
                <a16:creationId xmlns:a16="http://schemas.microsoft.com/office/drawing/2014/main" id="{50A40AC1-DB13-152D-FE59-E7C7F0B8CB71}"/>
              </a:ext>
            </a:extLst>
          </p:cNvPr>
          <p:cNvGrpSpPr/>
          <p:nvPr/>
        </p:nvGrpSpPr>
        <p:grpSpPr>
          <a:xfrm>
            <a:off x="5959519" y="3111241"/>
            <a:ext cx="4835265" cy="1600965"/>
            <a:chOff x="14806566" y="11907890"/>
            <a:chExt cx="13353897" cy="4398624"/>
          </a:xfrm>
        </p:grpSpPr>
        <p:pic>
          <p:nvPicPr>
            <p:cNvPr id="6" name="Google Shape;125;p1">
              <a:extLst>
                <a:ext uri="{FF2B5EF4-FFF2-40B4-BE49-F238E27FC236}">
                  <a16:creationId xmlns:a16="http://schemas.microsoft.com/office/drawing/2014/main" id="{D0A14126-0038-13E6-AD72-DC2D34CE78BA}"/>
                </a:ext>
              </a:extLst>
            </p:cNvPr>
            <p:cNvPicPr preferRelativeResize="0"/>
            <p:nvPr/>
          </p:nvPicPr>
          <p:blipFill>
            <a:blip r:embed="rId6"/>
            <a:srcRect/>
            <a:stretch/>
          </p:blipFill>
          <p:spPr>
            <a:xfrm>
              <a:off x="14806566" y="11907890"/>
              <a:ext cx="4469118" cy="4398624"/>
            </a:xfrm>
            <a:prstGeom prst="rect">
              <a:avLst/>
            </a:prstGeom>
            <a:noFill/>
            <a:ln w="28575" cap="flat" cmpd="sng">
              <a:solidFill>
                <a:schemeClr val="dk1"/>
              </a:solidFill>
              <a:prstDash val="solid"/>
              <a:round/>
              <a:headEnd type="none" w="sm" len="sm"/>
              <a:tailEnd type="none" w="sm" len="sm"/>
            </a:ln>
          </p:spPr>
        </p:pic>
        <p:pic>
          <p:nvPicPr>
            <p:cNvPr id="7" name="Google Shape;126;p1">
              <a:extLst>
                <a:ext uri="{FF2B5EF4-FFF2-40B4-BE49-F238E27FC236}">
                  <a16:creationId xmlns:a16="http://schemas.microsoft.com/office/drawing/2014/main" id="{FAD817D3-6D52-36AC-AD16-EABA8BCD39F1}"/>
                </a:ext>
              </a:extLst>
            </p:cNvPr>
            <p:cNvPicPr preferRelativeResize="0"/>
            <p:nvPr/>
          </p:nvPicPr>
          <p:blipFill>
            <a:blip r:embed="rId7"/>
            <a:srcRect/>
            <a:stretch/>
          </p:blipFill>
          <p:spPr>
            <a:xfrm>
              <a:off x="19275684" y="11907890"/>
              <a:ext cx="4439721" cy="4398624"/>
            </a:xfrm>
            <a:prstGeom prst="rect">
              <a:avLst/>
            </a:prstGeom>
            <a:noFill/>
            <a:ln w="28575" cap="flat" cmpd="sng">
              <a:solidFill>
                <a:schemeClr val="dk1"/>
              </a:solidFill>
              <a:prstDash val="solid"/>
              <a:round/>
              <a:headEnd type="none" w="sm" len="sm"/>
              <a:tailEnd type="none" w="sm" len="sm"/>
            </a:ln>
          </p:spPr>
        </p:pic>
        <p:pic>
          <p:nvPicPr>
            <p:cNvPr id="8" name="Google Shape;127;p1">
              <a:extLst>
                <a:ext uri="{FF2B5EF4-FFF2-40B4-BE49-F238E27FC236}">
                  <a16:creationId xmlns:a16="http://schemas.microsoft.com/office/drawing/2014/main" id="{445312CA-6127-9852-048E-4AB0ED15857F}"/>
                </a:ext>
              </a:extLst>
            </p:cNvPr>
            <p:cNvPicPr preferRelativeResize="0"/>
            <p:nvPr/>
          </p:nvPicPr>
          <p:blipFill>
            <a:blip r:embed="rId8"/>
            <a:srcRect/>
            <a:stretch/>
          </p:blipFill>
          <p:spPr>
            <a:xfrm>
              <a:off x="23715406" y="11907890"/>
              <a:ext cx="4445057" cy="4398624"/>
            </a:xfrm>
            <a:prstGeom prst="rect">
              <a:avLst/>
            </a:prstGeom>
            <a:noFill/>
            <a:ln w="28575" cap="flat" cmpd="sng">
              <a:solidFill>
                <a:schemeClr val="dk1"/>
              </a:solidFill>
              <a:prstDash val="solid"/>
              <a:round/>
              <a:headEnd type="none" w="sm" len="sm"/>
              <a:tailEnd type="none" w="sm" len="sm"/>
            </a:ln>
          </p:spPr>
        </p:pic>
      </p:grpSp>
      <p:sp>
        <p:nvSpPr>
          <p:cNvPr id="9" name="Rectangle 8">
            <a:extLst>
              <a:ext uri="{FF2B5EF4-FFF2-40B4-BE49-F238E27FC236}">
                <a16:creationId xmlns:a16="http://schemas.microsoft.com/office/drawing/2014/main" id="{5C8EC417-4219-7FC8-AA94-92EF6492F01E}"/>
              </a:ext>
            </a:extLst>
          </p:cNvPr>
          <p:cNvSpPr/>
          <p:nvPr/>
        </p:nvSpPr>
        <p:spPr>
          <a:xfrm>
            <a:off x="2652331" y="3181555"/>
            <a:ext cx="1464899" cy="1539828"/>
          </a:xfrm>
          <a:prstGeom prst="rect">
            <a:avLst/>
          </a:prstGeom>
          <a:solidFill>
            <a:srgbClr val="CDDFC9">
              <a:alpha val="7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grpSp>
        <p:nvGrpSpPr>
          <p:cNvPr id="10" name="Group 9">
            <a:extLst>
              <a:ext uri="{FF2B5EF4-FFF2-40B4-BE49-F238E27FC236}">
                <a16:creationId xmlns:a16="http://schemas.microsoft.com/office/drawing/2014/main" id="{EF0F5E53-E272-6EFF-2E84-B8AFFAF0B67C}"/>
              </a:ext>
            </a:extLst>
          </p:cNvPr>
          <p:cNvGrpSpPr/>
          <p:nvPr/>
        </p:nvGrpSpPr>
        <p:grpSpPr>
          <a:xfrm>
            <a:off x="2813697" y="3366538"/>
            <a:ext cx="1120464" cy="1354845"/>
            <a:chOff x="22705652" y="10238106"/>
            <a:chExt cx="11175824" cy="13513614"/>
          </a:xfrm>
        </p:grpSpPr>
        <p:pic>
          <p:nvPicPr>
            <p:cNvPr id="11" name="Picture 4">
              <a:extLst>
                <a:ext uri="{FF2B5EF4-FFF2-40B4-BE49-F238E27FC236}">
                  <a16:creationId xmlns:a16="http://schemas.microsoft.com/office/drawing/2014/main" id="{52D86BBB-66BF-76EF-F933-33E567648764}"/>
                </a:ext>
              </a:extLst>
            </p:cNvPr>
            <p:cNvPicPr>
              <a:picLocks noChangeAspect="1" noChangeArrowheads="1"/>
            </p:cNvPicPr>
            <p:nvPr/>
          </p:nvPicPr>
          <p:blipFill>
            <a:blip r:embed="rId9"/>
            <a:srcRect/>
            <a:stretch/>
          </p:blipFill>
          <p:spPr bwMode="auto">
            <a:xfrm>
              <a:off x="22705652" y="10238106"/>
              <a:ext cx="11175824" cy="11175825"/>
            </a:xfrm>
            <a:prstGeom prst="rect">
              <a:avLst/>
            </a:prstGeom>
            <a:solidFill>
              <a:schemeClr val="bg2"/>
            </a:solidFill>
            <a:ln w="28575">
              <a:solidFill>
                <a:schemeClr val="tx1"/>
              </a:solidFill>
            </a:ln>
          </p:spPr>
        </p:pic>
        <p:sp>
          <p:nvSpPr>
            <p:cNvPr id="12" name="TextBox 11">
              <a:extLst>
                <a:ext uri="{FF2B5EF4-FFF2-40B4-BE49-F238E27FC236}">
                  <a16:creationId xmlns:a16="http://schemas.microsoft.com/office/drawing/2014/main" id="{B053E577-826F-EAA2-8B3D-FC32DA2B5BBA}"/>
                </a:ext>
              </a:extLst>
            </p:cNvPr>
            <p:cNvSpPr txBox="1"/>
            <p:nvPr/>
          </p:nvSpPr>
          <p:spPr>
            <a:xfrm>
              <a:off x="23677716" y="21487706"/>
              <a:ext cx="9231707" cy="2264014"/>
            </a:xfrm>
            <a:prstGeom prst="rect">
              <a:avLst/>
            </a:prstGeom>
            <a:noFill/>
          </p:spPr>
          <p:txBody>
            <a:bodyPr wrap="square" rtlCol="0" anchor="ctr">
              <a:spAutoFit/>
            </a:bodyPr>
            <a:lstStyle/>
            <a:p>
              <a:pPr algn="ctr"/>
              <a:r>
                <a:rPr lang="en-US" sz="875" dirty="0">
                  <a:latin typeface="Helvetica Light" panose="020B0403020202020204" pitchFamily="34" charset="0"/>
                </a:rPr>
                <a:t>Style image</a:t>
              </a:r>
            </a:p>
          </p:txBody>
        </p:sp>
      </p:grpSp>
      <p:grpSp>
        <p:nvGrpSpPr>
          <p:cNvPr id="13" name="Group 12">
            <a:extLst>
              <a:ext uri="{FF2B5EF4-FFF2-40B4-BE49-F238E27FC236}">
                <a16:creationId xmlns:a16="http://schemas.microsoft.com/office/drawing/2014/main" id="{D2918FBC-2034-27F1-1754-6205AA3307EF}"/>
              </a:ext>
            </a:extLst>
          </p:cNvPr>
          <p:cNvGrpSpPr/>
          <p:nvPr/>
        </p:nvGrpSpPr>
        <p:grpSpPr>
          <a:xfrm>
            <a:off x="3963315" y="3359095"/>
            <a:ext cx="1974962" cy="1591218"/>
            <a:chOff x="15938220" y="11669767"/>
            <a:chExt cx="7899849" cy="6364869"/>
          </a:xfrm>
        </p:grpSpPr>
        <p:grpSp>
          <p:nvGrpSpPr>
            <p:cNvPr id="14" name="Group 13">
              <a:extLst>
                <a:ext uri="{FF2B5EF4-FFF2-40B4-BE49-F238E27FC236}">
                  <a16:creationId xmlns:a16="http://schemas.microsoft.com/office/drawing/2014/main" id="{4C4895B1-B94C-E552-026E-61490A528CB6}"/>
                </a:ext>
              </a:extLst>
            </p:cNvPr>
            <p:cNvGrpSpPr/>
            <p:nvPr/>
          </p:nvGrpSpPr>
          <p:grpSpPr>
            <a:xfrm>
              <a:off x="17231443" y="11669767"/>
              <a:ext cx="5398377" cy="4434529"/>
              <a:chOff x="10054331" y="8436090"/>
              <a:chExt cx="3725651" cy="3040912"/>
            </a:xfrm>
          </p:grpSpPr>
          <p:sp>
            <p:nvSpPr>
              <p:cNvPr id="19" name="Rectangle 18">
                <a:extLst>
                  <a:ext uri="{FF2B5EF4-FFF2-40B4-BE49-F238E27FC236}">
                    <a16:creationId xmlns:a16="http://schemas.microsoft.com/office/drawing/2014/main" id="{0E3C59A0-EA2F-06F9-55CE-A4E7645FF05D}"/>
                  </a:ext>
                </a:extLst>
              </p:cNvPr>
              <p:cNvSpPr/>
              <p:nvPr/>
            </p:nvSpPr>
            <p:spPr>
              <a:xfrm>
                <a:off x="10379179"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20" name="Rectangle 19">
                <a:extLst>
                  <a:ext uri="{FF2B5EF4-FFF2-40B4-BE49-F238E27FC236}">
                    <a16:creationId xmlns:a16="http://schemas.microsoft.com/office/drawing/2014/main" id="{899A6D98-C008-D4A9-E81E-CF2BC18244EB}"/>
                  </a:ext>
                </a:extLst>
              </p:cNvPr>
              <p:cNvSpPr/>
              <p:nvPr/>
            </p:nvSpPr>
            <p:spPr>
              <a:xfrm>
                <a:off x="11070190"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21" name="Rectangle 20">
                <a:extLst>
                  <a:ext uri="{FF2B5EF4-FFF2-40B4-BE49-F238E27FC236}">
                    <a16:creationId xmlns:a16="http://schemas.microsoft.com/office/drawing/2014/main" id="{DAE3ADFE-8009-A216-1667-2620102511E9}"/>
                  </a:ext>
                </a:extLst>
              </p:cNvPr>
              <p:cNvSpPr/>
              <p:nvPr/>
            </p:nvSpPr>
            <p:spPr>
              <a:xfrm>
                <a:off x="11761201" y="9148740"/>
                <a:ext cx="489518" cy="161561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22" name="Rectangle 21">
                <a:extLst>
                  <a:ext uri="{FF2B5EF4-FFF2-40B4-BE49-F238E27FC236}">
                    <a16:creationId xmlns:a16="http://schemas.microsoft.com/office/drawing/2014/main" id="{5A9044E0-307D-C6C1-3202-20E4373EE30B}"/>
                  </a:ext>
                </a:extLst>
              </p:cNvPr>
              <p:cNvSpPr/>
              <p:nvPr/>
            </p:nvSpPr>
            <p:spPr>
              <a:xfrm>
                <a:off x="12452212"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38" name="Rectangle 37">
                <a:extLst>
                  <a:ext uri="{FF2B5EF4-FFF2-40B4-BE49-F238E27FC236}">
                    <a16:creationId xmlns:a16="http://schemas.microsoft.com/office/drawing/2014/main" id="{A3DE035A-3BDA-A091-A31D-3BA51B09AAC1}"/>
                  </a:ext>
                </a:extLst>
              </p:cNvPr>
              <p:cNvSpPr/>
              <p:nvPr/>
            </p:nvSpPr>
            <p:spPr>
              <a:xfrm>
                <a:off x="13143224"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39" name="TextBox 38">
                <a:extLst>
                  <a:ext uri="{FF2B5EF4-FFF2-40B4-BE49-F238E27FC236}">
                    <a16:creationId xmlns:a16="http://schemas.microsoft.com/office/drawing/2014/main" id="{58B9714C-3B54-8604-8F9A-CAF610AB627F}"/>
                  </a:ext>
                </a:extLst>
              </p:cNvPr>
              <p:cNvSpPr txBox="1"/>
              <p:nvPr/>
            </p:nvSpPr>
            <p:spPr>
              <a:xfrm>
                <a:off x="10054331" y="9340887"/>
                <a:ext cx="3725651" cy="1231319"/>
              </a:xfrm>
              <a:prstGeom prst="rect">
                <a:avLst/>
              </a:prstGeom>
              <a:solidFill>
                <a:schemeClr val="bg1">
                  <a:lumMod val="95000"/>
                </a:schemeClr>
              </a:solidFill>
              <a:ln w="28575">
                <a:solidFill>
                  <a:schemeClr val="tx1"/>
                </a:solidFill>
              </a:ln>
            </p:spPr>
            <p:txBody>
              <a:bodyPr wrap="square" rtlCol="0" anchor="ctr">
                <a:spAutoFit/>
              </a:bodyPr>
              <a:lstStyle/>
              <a:p>
                <a:pPr algn="ctr"/>
                <a:r>
                  <a:rPr lang="en-US" sz="1320" dirty="0">
                    <a:latin typeface="Helvetica" pitchFamily="2" charset="0"/>
                  </a:rPr>
                  <a:t>Standard</a:t>
                </a:r>
              </a:p>
              <a:p>
                <a:pPr algn="ctr">
                  <a:lnSpc>
                    <a:spcPct val="70000"/>
                  </a:lnSpc>
                </a:pPr>
                <a:r>
                  <a:rPr lang="en-US" sz="1320" dirty="0">
                    <a:latin typeface="Helvetica" pitchFamily="2" charset="0"/>
                  </a:rPr>
                  <a:t>Customization</a:t>
                </a:r>
              </a:p>
            </p:txBody>
          </p:sp>
        </p:grpSp>
        <p:sp>
          <p:nvSpPr>
            <p:cNvPr id="15" name="Right Arrow 14">
              <a:extLst>
                <a:ext uri="{FF2B5EF4-FFF2-40B4-BE49-F238E27FC236}">
                  <a16:creationId xmlns:a16="http://schemas.microsoft.com/office/drawing/2014/main" id="{07A36BE6-EF74-6A4E-9D67-466B6C66A255}"/>
                </a:ext>
              </a:extLst>
            </p:cNvPr>
            <p:cNvSpPr/>
            <p:nvPr/>
          </p:nvSpPr>
          <p:spPr>
            <a:xfrm>
              <a:off x="22716668" y="12906237"/>
              <a:ext cx="1121401" cy="2020162"/>
            </a:xfrm>
            <a:prstGeom prst="rightArrow">
              <a:avLst>
                <a:gd name="adj1" fmla="val 50000"/>
                <a:gd name="adj2" fmla="val 77421"/>
              </a:avLst>
            </a:prstGeom>
            <a:solidFill>
              <a:schemeClr val="bg1">
                <a:lumMod val="7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16" name="Left Brace 15">
              <a:extLst>
                <a:ext uri="{FF2B5EF4-FFF2-40B4-BE49-F238E27FC236}">
                  <a16:creationId xmlns:a16="http://schemas.microsoft.com/office/drawing/2014/main" id="{68DDE3EA-A3E7-7D0C-2D0F-2A29C488F5CE}"/>
                </a:ext>
              </a:extLst>
            </p:cNvPr>
            <p:cNvSpPr/>
            <p:nvPr/>
          </p:nvSpPr>
          <p:spPr>
            <a:xfrm rot="10800000">
              <a:off x="15938220" y="11713995"/>
              <a:ext cx="470700" cy="4496974"/>
            </a:xfrm>
            <a:prstGeom prst="leftBrace">
              <a:avLst>
                <a:gd name="adj1" fmla="val 52544"/>
                <a:gd name="adj2" fmla="val 50794"/>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48" dirty="0"/>
            </a:p>
          </p:txBody>
        </p:sp>
        <p:sp>
          <p:nvSpPr>
            <p:cNvPr id="17" name="TextBox 16">
              <a:extLst>
                <a:ext uri="{FF2B5EF4-FFF2-40B4-BE49-F238E27FC236}">
                  <a16:creationId xmlns:a16="http://schemas.microsoft.com/office/drawing/2014/main" id="{0F5961D7-04E7-D6B1-F471-84DB6DB1E3B3}"/>
                </a:ext>
              </a:extLst>
            </p:cNvPr>
            <p:cNvSpPr txBox="1"/>
            <p:nvPr/>
          </p:nvSpPr>
          <p:spPr>
            <a:xfrm>
              <a:off x="16578764" y="15892513"/>
              <a:ext cx="6961081" cy="2142123"/>
            </a:xfrm>
            <a:prstGeom prst="rect">
              <a:avLst/>
            </a:prstGeom>
            <a:noFill/>
            <a:ln w="28575">
              <a:noFill/>
            </a:ln>
          </p:spPr>
          <p:txBody>
            <a:bodyPr wrap="square" rtlCol="0" anchor="ctr">
              <a:spAutoFit/>
            </a:bodyPr>
            <a:lstStyle/>
            <a:p>
              <a:pPr algn="ctr"/>
              <a:r>
                <a:rPr lang="en-US" sz="1440" dirty="0">
                  <a:solidFill>
                    <a:schemeClr val="tx1">
                      <a:lumMod val="75000"/>
                      <a:lumOff val="25000"/>
                    </a:schemeClr>
                  </a:solidFill>
                  <a:latin typeface="Helvetica" pitchFamily="2" charset="0"/>
                </a:rPr>
                <a:t>fine-tune on style images only</a:t>
              </a:r>
            </a:p>
          </p:txBody>
        </p:sp>
        <p:cxnSp>
          <p:nvCxnSpPr>
            <p:cNvPr id="18" name="Straight Arrow Connector 17">
              <a:extLst>
                <a:ext uri="{FF2B5EF4-FFF2-40B4-BE49-F238E27FC236}">
                  <a16:creationId xmlns:a16="http://schemas.microsoft.com/office/drawing/2014/main" id="{09435EDA-981F-40F1-F610-58247A9C805D}"/>
                </a:ext>
              </a:extLst>
            </p:cNvPr>
            <p:cNvCxnSpPr>
              <a:cxnSpLocks/>
              <a:stCxn id="16" idx="1"/>
              <a:endCxn id="39" idx="1"/>
            </p:cNvCxnSpPr>
            <p:nvPr/>
          </p:nvCxnSpPr>
          <p:spPr>
            <a:xfrm flipV="1">
              <a:off x="16408920" y="13887034"/>
              <a:ext cx="822524" cy="39744"/>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BC724981-8F57-5BBE-EF02-E0E306E5868E}"/>
              </a:ext>
            </a:extLst>
          </p:cNvPr>
          <p:cNvGrpSpPr/>
          <p:nvPr/>
        </p:nvGrpSpPr>
        <p:grpSpPr>
          <a:xfrm>
            <a:off x="6323515" y="4676452"/>
            <a:ext cx="4233526" cy="380181"/>
            <a:chOff x="23365946" y="19284673"/>
            <a:chExt cx="16934103" cy="1520725"/>
          </a:xfrm>
        </p:grpSpPr>
        <p:sp>
          <p:nvSpPr>
            <p:cNvPr id="41" name="Title 1">
              <a:extLst>
                <a:ext uri="{FF2B5EF4-FFF2-40B4-BE49-F238E27FC236}">
                  <a16:creationId xmlns:a16="http://schemas.microsoft.com/office/drawing/2014/main" id="{3E8A9AEE-07EC-EDF2-C403-8534D89A2E7D}"/>
                </a:ext>
              </a:extLst>
            </p:cNvPr>
            <p:cNvSpPr txBox="1">
              <a:spLocks/>
            </p:cNvSpPr>
            <p:nvPr/>
          </p:nvSpPr>
          <p:spPr>
            <a:xfrm>
              <a:off x="23365946" y="19284673"/>
              <a:ext cx="4068991" cy="1516429"/>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500" dirty="0"/>
                <a:t>seed 1</a:t>
              </a:r>
            </a:p>
          </p:txBody>
        </p:sp>
        <p:sp>
          <p:nvSpPr>
            <p:cNvPr id="42" name="Title 1">
              <a:extLst>
                <a:ext uri="{FF2B5EF4-FFF2-40B4-BE49-F238E27FC236}">
                  <a16:creationId xmlns:a16="http://schemas.microsoft.com/office/drawing/2014/main" id="{BA3E5FFB-8A9A-DD23-5C9E-6159C16C0C38}"/>
                </a:ext>
              </a:extLst>
            </p:cNvPr>
            <p:cNvSpPr txBox="1">
              <a:spLocks/>
            </p:cNvSpPr>
            <p:nvPr/>
          </p:nvSpPr>
          <p:spPr>
            <a:xfrm>
              <a:off x="29798502" y="19288969"/>
              <a:ext cx="4068991" cy="1516429"/>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500" dirty="0"/>
                <a:t>seed 2</a:t>
              </a:r>
            </a:p>
          </p:txBody>
        </p:sp>
        <p:sp>
          <p:nvSpPr>
            <p:cNvPr id="43" name="Title 1">
              <a:extLst>
                <a:ext uri="{FF2B5EF4-FFF2-40B4-BE49-F238E27FC236}">
                  <a16:creationId xmlns:a16="http://schemas.microsoft.com/office/drawing/2014/main" id="{99EC10B5-B23D-30F6-72A5-3CEAD6D7F5FC}"/>
                </a:ext>
              </a:extLst>
            </p:cNvPr>
            <p:cNvSpPr txBox="1">
              <a:spLocks/>
            </p:cNvSpPr>
            <p:nvPr/>
          </p:nvSpPr>
          <p:spPr>
            <a:xfrm>
              <a:off x="36231058" y="19284674"/>
              <a:ext cx="4068991" cy="1516429"/>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500" dirty="0"/>
                <a:t>seed 3</a:t>
              </a:r>
            </a:p>
          </p:txBody>
        </p:sp>
      </p:grpSp>
      <p:pic>
        <p:nvPicPr>
          <p:cNvPr id="44" name="Graphic 43" descr="Single gear with solid fill">
            <a:extLst>
              <a:ext uri="{FF2B5EF4-FFF2-40B4-BE49-F238E27FC236}">
                <a16:creationId xmlns:a16="http://schemas.microsoft.com/office/drawing/2014/main" id="{75D9B3BE-B19A-B339-4AE2-D5687C3576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96771" y="3770040"/>
            <a:ext cx="188803" cy="188803"/>
          </a:xfrm>
          <a:prstGeom prst="rect">
            <a:avLst/>
          </a:prstGeom>
        </p:spPr>
      </p:pic>
      <p:pic>
        <p:nvPicPr>
          <p:cNvPr id="45" name="Graphic 44" descr="Single gear with solid fill">
            <a:extLst>
              <a:ext uri="{FF2B5EF4-FFF2-40B4-BE49-F238E27FC236}">
                <a16:creationId xmlns:a16="http://schemas.microsoft.com/office/drawing/2014/main" id="{0744550A-A791-47BC-5516-6DDCD11391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04513" y="3696130"/>
            <a:ext cx="188803" cy="188803"/>
          </a:xfrm>
          <a:prstGeom prst="rect">
            <a:avLst/>
          </a:prstGeom>
        </p:spPr>
      </p:pic>
      <p:grpSp>
        <p:nvGrpSpPr>
          <p:cNvPr id="46" name="Group 45">
            <a:extLst>
              <a:ext uri="{FF2B5EF4-FFF2-40B4-BE49-F238E27FC236}">
                <a16:creationId xmlns:a16="http://schemas.microsoft.com/office/drawing/2014/main" id="{36756419-DA67-EBEF-25B6-F3F019FBEF0F}"/>
              </a:ext>
            </a:extLst>
          </p:cNvPr>
          <p:cNvGrpSpPr/>
          <p:nvPr/>
        </p:nvGrpSpPr>
        <p:grpSpPr>
          <a:xfrm>
            <a:off x="3144625" y="1401509"/>
            <a:ext cx="7644556" cy="1600966"/>
            <a:chOff x="10693353" y="15048734"/>
            <a:chExt cx="30578224" cy="6403862"/>
          </a:xfrm>
        </p:grpSpPr>
        <p:grpSp>
          <p:nvGrpSpPr>
            <p:cNvPr id="47" name="Group 46">
              <a:extLst>
                <a:ext uri="{FF2B5EF4-FFF2-40B4-BE49-F238E27FC236}">
                  <a16:creationId xmlns:a16="http://schemas.microsoft.com/office/drawing/2014/main" id="{A1290B3F-E6EC-D26F-BCD7-3D3248342747}"/>
                </a:ext>
              </a:extLst>
            </p:cNvPr>
            <p:cNvGrpSpPr/>
            <p:nvPr/>
          </p:nvGrpSpPr>
          <p:grpSpPr>
            <a:xfrm>
              <a:off x="15767778" y="16206166"/>
              <a:ext cx="4736792" cy="4427197"/>
              <a:chOff x="10555696" y="2140479"/>
              <a:chExt cx="3253563" cy="3040912"/>
            </a:xfrm>
          </p:grpSpPr>
          <p:sp>
            <p:nvSpPr>
              <p:cNvPr id="54" name="Rectangle 53">
                <a:extLst>
                  <a:ext uri="{FF2B5EF4-FFF2-40B4-BE49-F238E27FC236}">
                    <a16:creationId xmlns:a16="http://schemas.microsoft.com/office/drawing/2014/main" id="{99F16ECB-DEC8-77DB-5F9A-CC43AE48C285}"/>
                  </a:ext>
                </a:extLst>
              </p:cNvPr>
              <p:cNvSpPr/>
              <p:nvPr/>
            </p:nvSpPr>
            <p:spPr>
              <a:xfrm>
                <a:off x="10555696" y="2140479"/>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55" name="Rectangle 54">
                <a:extLst>
                  <a:ext uri="{FF2B5EF4-FFF2-40B4-BE49-F238E27FC236}">
                    <a16:creationId xmlns:a16="http://schemas.microsoft.com/office/drawing/2014/main" id="{14A7FFDC-D937-6468-4DFE-F232690B1E98}"/>
                  </a:ext>
                </a:extLst>
              </p:cNvPr>
              <p:cNvSpPr/>
              <p:nvPr/>
            </p:nvSpPr>
            <p:spPr>
              <a:xfrm>
                <a:off x="11246707" y="2480990"/>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56" name="Rectangle 55">
                <a:extLst>
                  <a:ext uri="{FF2B5EF4-FFF2-40B4-BE49-F238E27FC236}">
                    <a16:creationId xmlns:a16="http://schemas.microsoft.com/office/drawing/2014/main" id="{18A60B83-ED5D-EAAA-7C0E-14F036770706}"/>
                  </a:ext>
                </a:extLst>
              </p:cNvPr>
              <p:cNvSpPr/>
              <p:nvPr/>
            </p:nvSpPr>
            <p:spPr>
              <a:xfrm>
                <a:off x="11937718" y="2853129"/>
                <a:ext cx="489518" cy="161561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57" name="Rectangle 56">
                <a:extLst>
                  <a:ext uri="{FF2B5EF4-FFF2-40B4-BE49-F238E27FC236}">
                    <a16:creationId xmlns:a16="http://schemas.microsoft.com/office/drawing/2014/main" id="{3E151772-4DA5-B96C-A74B-2217EC6095E3}"/>
                  </a:ext>
                </a:extLst>
              </p:cNvPr>
              <p:cNvSpPr/>
              <p:nvPr/>
            </p:nvSpPr>
            <p:spPr>
              <a:xfrm>
                <a:off x="12628729" y="2480990"/>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58" name="Rectangle 57">
                <a:extLst>
                  <a:ext uri="{FF2B5EF4-FFF2-40B4-BE49-F238E27FC236}">
                    <a16:creationId xmlns:a16="http://schemas.microsoft.com/office/drawing/2014/main" id="{07810D3A-D939-0EAA-2F50-DFBD208DD578}"/>
                  </a:ext>
                </a:extLst>
              </p:cNvPr>
              <p:cNvSpPr/>
              <p:nvPr/>
            </p:nvSpPr>
            <p:spPr>
              <a:xfrm>
                <a:off x="13319741" y="2140479"/>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59" name="TextBox 58">
                <a:extLst>
                  <a:ext uri="{FF2B5EF4-FFF2-40B4-BE49-F238E27FC236}">
                    <a16:creationId xmlns:a16="http://schemas.microsoft.com/office/drawing/2014/main" id="{7890CC40-8B13-30DD-87F7-6FE5F33B53DB}"/>
                  </a:ext>
                </a:extLst>
              </p:cNvPr>
              <p:cNvSpPr txBox="1"/>
              <p:nvPr/>
            </p:nvSpPr>
            <p:spPr>
              <a:xfrm>
                <a:off x="10784001" y="3255044"/>
                <a:ext cx="2776301" cy="811787"/>
              </a:xfrm>
              <a:prstGeom prst="rect">
                <a:avLst/>
              </a:prstGeom>
              <a:solidFill>
                <a:schemeClr val="accent1">
                  <a:lumMod val="20000"/>
                  <a:lumOff val="80000"/>
                </a:schemeClr>
              </a:solidFill>
              <a:ln w="28575">
                <a:solidFill>
                  <a:schemeClr val="tx1"/>
                </a:solidFill>
              </a:ln>
            </p:spPr>
            <p:txBody>
              <a:bodyPr wrap="square" rtlCol="0" anchor="ctr">
                <a:spAutoFit/>
              </a:bodyPr>
              <a:lstStyle/>
              <a:p>
                <a:pPr algn="ctr"/>
                <a:r>
                  <a:rPr lang="en-US" sz="1320" dirty="0">
                    <a:latin typeface="Helvetica" pitchFamily="2" charset="0"/>
                  </a:rPr>
                  <a:t>Pretrained</a:t>
                </a:r>
              </a:p>
            </p:txBody>
          </p:sp>
        </p:grpSp>
        <p:sp>
          <p:nvSpPr>
            <p:cNvPr id="48" name="TextBox 47">
              <a:extLst>
                <a:ext uri="{FF2B5EF4-FFF2-40B4-BE49-F238E27FC236}">
                  <a16:creationId xmlns:a16="http://schemas.microsoft.com/office/drawing/2014/main" id="{B94655EA-4893-F3A3-BCA3-279EC4DB76BE}"/>
                </a:ext>
              </a:extLst>
            </p:cNvPr>
            <p:cNvSpPr txBox="1"/>
            <p:nvPr/>
          </p:nvSpPr>
          <p:spPr>
            <a:xfrm>
              <a:off x="10693353" y="16905505"/>
              <a:ext cx="5859596" cy="3028519"/>
            </a:xfrm>
            <a:prstGeom prst="rect">
              <a:avLst/>
            </a:prstGeom>
            <a:noFill/>
            <a:ln w="28575">
              <a:noFill/>
            </a:ln>
          </p:spPr>
          <p:txBody>
            <a:bodyPr wrap="square" rtlCol="0" anchor="ctr">
              <a:spAutoFit/>
            </a:bodyPr>
            <a:lstStyle/>
            <a:p>
              <a:pPr algn="ctr"/>
              <a:r>
                <a:rPr lang="en-US" sz="1440" dirty="0">
                  <a:latin typeface="Helvetica" pitchFamily="2" charset="0"/>
                </a:rPr>
                <a:t>Original Generative Model</a:t>
              </a:r>
            </a:p>
          </p:txBody>
        </p:sp>
        <p:sp>
          <p:nvSpPr>
            <p:cNvPr id="49" name="Right Arrow 48">
              <a:extLst>
                <a:ext uri="{FF2B5EF4-FFF2-40B4-BE49-F238E27FC236}">
                  <a16:creationId xmlns:a16="http://schemas.microsoft.com/office/drawing/2014/main" id="{71A71B90-F121-3376-3123-D43AF6D2F8BE}"/>
                </a:ext>
              </a:extLst>
            </p:cNvPr>
            <p:cNvSpPr/>
            <p:nvPr/>
          </p:nvSpPr>
          <p:spPr>
            <a:xfrm>
              <a:off x="20612787" y="17384061"/>
              <a:ext cx="1242624" cy="2071403"/>
            </a:xfrm>
            <a:prstGeom prst="rightArrow">
              <a:avLst>
                <a:gd name="adj1" fmla="val 50000"/>
                <a:gd name="adj2" fmla="val 77421"/>
              </a:avLst>
            </a:prstGeom>
            <a:solidFill>
              <a:schemeClr val="accent5">
                <a:lumMod val="7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grpSp>
          <p:nvGrpSpPr>
            <p:cNvPr id="50" name="Group 49">
              <a:extLst>
                <a:ext uri="{FF2B5EF4-FFF2-40B4-BE49-F238E27FC236}">
                  <a16:creationId xmlns:a16="http://schemas.microsoft.com/office/drawing/2014/main" id="{98CBDB64-C4EF-95E0-E710-3B4561F0A863}"/>
                </a:ext>
              </a:extLst>
            </p:cNvPr>
            <p:cNvGrpSpPr/>
            <p:nvPr/>
          </p:nvGrpSpPr>
          <p:grpSpPr>
            <a:xfrm>
              <a:off x="21942513" y="15048734"/>
              <a:ext cx="19329064" cy="6403862"/>
              <a:chOff x="14879214" y="1224553"/>
              <a:chExt cx="13276566" cy="4398625"/>
            </a:xfrm>
          </p:grpSpPr>
          <p:pic>
            <p:nvPicPr>
              <p:cNvPr id="51" name="Google Shape;120;p1">
                <a:extLst>
                  <a:ext uri="{FF2B5EF4-FFF2-40B4-BE49-F238E27FC236}">
                    <a16:creationId xmlns:a16="http://schemas.microsoft.com/office/drawing/2014/main" id="{C2352D1D-EDCA-7530-64AA-B57337B82A29}"/>
                  </a:ext>
                </a:extLst>
              </p:cNvPr>
              <p:cNvPicPr preferRelativeResize="0"/>
              <p:nvPr/>
            </p:nvPicPr>
            <p:blipFill>
              <a:blip r:embed="rId12"/>
              <a:srcRect/>
              <a:stretch/>
            </p:blipFill>
            <p:spPr>
              <a:xfrm>
                <a:off x="14879214" y="1224553"/>
                <a:ext cx="4445995" cy="4398624"/>
              </a:xfrm>
              <a:prstGeom prst="rect">
                <a:avLst/>
              </a:prstGeom>
              <a:noFill/>
              <a:ln w="28575" cap="flat" cmpd="sng">
                <a:solidFill>
                  <a:schemeClr val="dk1"/>
                </a:solidFill>
                <a:prstDash val="solid"/>
                <a:round/>
                <a:headEnd type="none" w="sm" len="sm"/>
                <a:tailEnd type="none" w="sm" len="sm"/>
              </a:ln>
            </p:spPr>
          </p:pic>
          <p:pic>
            <p:nvPicPr>
              <p:cNvPr id="52" name="Google Shape;121;p1">
                <a:extLst>
                  <a:ext uri="{FF2B5EF4-FFF2-40B4-BE49-F238E27FC236}">
                    <a16:creationId xmlns:a16="http://schemas.microsoft.com/office/drawing/2014/main" id="{DD03FB18-8E0F-D3FC-247F-C70DE24F6FF7}"/>
                  </a:ext>
                </a:extLst>
              </p:cNvPr>
              <p:cNvPicPr preferRelativeResize="0"/>
              <p:nvPr/>
            </p:nvPicPr>
            <p:blipFill>
              <a:blip r:embed="rId13"/>
              <a:srcRect/>
              <a:stretch/>
            </p:blipFill>
            <p:spPr>
              <a:xfrm>
                <a:off x="19341870" y="1224553"/>
                <a:ext cx="4398623" cy="4398623"/>
              </a:xfrm>
              <a:prstGeom prst="rect">
                <a:avLst/>
              </a:prstGeom>
              <a:noFill/>
              <a:ln w="28575" cap="flat" cmpd="sng">
                <a:solidFill>
                  <a:schemeClr val="dk1"/>
                </a:solidFill>
                <a:prstDash val="solid"/>
                <a:round/>
                <a:headEnd type="none" w="sm" len="sm"/>
                <a:tailEnd type="none" w="sm" len="sm"/>
              </a:ln>
            </p:spPr>
          </p:pic>
          <p:pic>
            <p:nvPicPr>
              <p:cNvPr id="53" name="Google Shape;122;p1">
                <a:extLst>
                  <a:ext uri="{FF2B5EF4-FFF2-40B4-BE49-F238E27FC236}">
                    <a16:creationId xmlns:a16="http://schemas.microsoft.com/office/drawing/2014/main" id="{60CB4F48-688D-1A3B-16DC-5B146BB64BE0}"/>
                  </a:ext>
                </a:extLst>
              </p:cNvPr>
              <p:cNvPicPr preferRelativeResize="0"/>
              <p:nvPr/>
            </p:nvPicPr>
            <p:blipFill>
              <a:blip r:embed="rId14"/>
              <a:srcRect/>
              <a:stretch/>
            </p:blipFill>
            <p:spPr>
              <a:xfrm>
                <a:off x="23757155" y="1224553"/>
                <a:ext cx="4398625" cy="4398625"/>
              </a:xfrm>
              <a:prstGeom prst="rect">
                <a:avLst/>
              </a:prstGeom>
              <a:noFill/>
              <a:ln w="28575" cap="flat" cmpd="sng">
                <a:solidFill>
                  <a:schemeClr val="dk1"/>
                </a:solidFill>
                <a:prstDash val="solid"/>
                <a:round/>
                <a:headEnd type="none" w="sm" len="sm"/>
                <a:tailEnd type="none" w="sm" len="sm"/>
              </a:ln>
            </p:spPr>
          </p:pic>
        </p:grpSp>
      </p:grpSp>
      <p:grpSp>
        <p:nvGrpSpPr>
          <p:cNvPr id="60" name="Group 59">
            <a:extLst>
              <a:ext uri="{FF2B5EF4-FFF2-40B4-BE49-F238E27FC236}">
                <a16:creationId xmlns:a16="http://schemas.microsoft.com/office/drawing/2014/main" id="{D1BAC70C-6B85-6907-EFB1-0D625A3CAAFC}"/>
              </a:ext>
            </a:extLst>
          </p:cNvPr>
          <p:cNvGrpSpPr/>
          <p:nvPr/>
        </p:nvGrpSpPr>
        <p:grpSpPr>
          <a:xfrm>
            <a:off x="2164935" y="5408967"/>
            <a:ext cx="3299082" cy="589007"/>
            <a:chOff x="2164935" y="5408967"/>
            <a:chExt cx="3299082" cy="589007"/>
          </a:xfrm>
        </p:grpSpPr>
        <p:sp>
          <p:nvSpPr>
            <p:cNvPr id="61" name="Title 1">
              <a:extLst>
                <a:ext uri="{FF2B5EF4-FFF2-40B4-BE49-F238E27FC236}">
                  <a16:creationId xmlns:a16="http://schemas.microsoft.com/office/drawing/2014/main" id="{F93C1014-7266-8646-1592-237CBAD3FF07}"/>
                </a:ext>
              </a:extLst>
            </p:cNvPr>
            <p:cNvSpPr txBox="1">
              <a:spLocks/>
            </p:cNvSpPr>
            <p:nvPr/>
          </p:nvSpPr>
          <p:spPr>
            <a:xfrm>
              <a:off x="2720272" y="5408967"/>
              <a:ext cx="2743745" cy="589007"/>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2100" dirty="0"/>
                <a:t>Overfit to dog in image (head shape, ears, collar)</a:t>
              </a:r>
            </a:p>
          </p:txBody>
        </p:sp>
        <p:pic>
          <p:nvPicPr>
            <p:cNvPr id="62" name="Picture 61">
              <a:extLst>
                <a:ext uri="{FF2B5EF4-FFF2-40B4-BE49-F238E27FC236}">
                  <a16:creationId xmlns:a16="http://schemas.microsoft.com/office/drawing/2014/main" id="{AEB1FB9F-D880-36D0-831F-6A834BD94E60}"/>
                </a:ext>
              </a:extLst>
            </p:cNvPr>
            <p:cNvPicPr>
              <a:picLocks noChangeAspect="1"/>
            </p:cNvPicPr>
            <p:nvPr/>
          </p:nvPicPr>
          <p:blipFill rotWithShape="1">
            <a:blip r:embed="rId15"/>
            <a:srcRect l="54001" t="24641" r="15383" b="23942"/>
            <a:stretch/>
          </p:blipFill>
          <p:spPr>
            <a:xfrm>
              <a:off x="2164935" y="5423670"/>
              <a:ext cx="555337" cy="559599"/>
            </a:xfrm>
            <a:prstGeom prst="rect">
              <a:avLst/>
            </a:prstGeom>
          </p:spPr>
        </p:pic>
      </p:grpSp>
      <p:grpSp>
        <p:nvGrpSpPr>
          <p:cNvPr id="63" name="Group 62">
            <a:extLst>
              <a:ext uri="{FF2B5EF4-FFF2-40B4-BE49-F238E27FC236}">
                <a16:creationId xmlns:a16="http://schemas.microsoft.com/office/drawing/2014/main" id="{8616B448-8F28-5B92-C974-745CCBF005F2}"/>
              </a:ext>
            </a:extLst>
          </p:cNvPr>
          <p:cNvGrpSpPr/>
          <p:nvPr/>
        </p:nvGrpSpPr>
        <p:grpSpPr>
          <a:xfrm>
            <a:off x="6488349" y="5032515"/>
            <a:ext cx="2629943" cy="1325563"/>
            <a:chOff x="6488349" y="5032515"/>
            <a:chExt cx="2629943" cy="1325563"/>
          </a:xfrm>
        </p:grpSpPr>
        <p:sp>
          <p:nvSpPr>
            <p:cNvPr id="64" name="Title 1">
              <a:extLst>
                <a:ext uri="{FF2B5EF4-FFF2-40B4-BE49-F238E27FC236}">
                  <a16:creationId xmlns:a16="http://schemas.microsoft.com/office/drawing/2014/main" id="{547AEEA6-83C3-D292-F7C9-5C23185C2FCD}"/>
                </a:ext>
              </a:extLst>
            </p:cNvPr>
            <p:cNvSpPr txBox="1">
              <a:spLocks/>
            </p:cNvSpPr>
            <p:nvPr/>
          </p:nvSpPr>
          <p:spPr>
            <a:xfrm>
              <a:off x="6946328" y="5032515"/>
              <a:ext cx="2171964" cy="1325563"/>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2150" dirty="0"/>
                <a:t>Overfit to background color</a:t>
              </a:r>
            </a:p>
          </p:txBody>
        </p:sp>
        <p:pic>
          <p:nvPicPr>
            <p:cNvPr id="65" name="Picture 64">
              <a:extLst>
                <a:ext uri="{FF2B5EF4-FFF2-40B4-BE49-F238E27FC236}">
                  <a16:creationId xmlns:a16="http://schemas.microsoft.com/office/drawing/2014/main" id="{CBB1E9B2-8C9A-E31C-D27D-3AB59A6A1D8A}"/>
                </a:ext>
              </a:extLst>
            </p:cNvPr>
            <p:cNvPicPr>
              <a:picLocks noChangeAspect="1"/>
            </p:cNvPicPr>
            <p:nvPr/>
          </p:nvPicPr>
          <p:blipFill rotWithShape="1">
            <a:blip r:embed="rId15"/>
            <a:srcRect l="54001" t="24641" r="15383" b="23942"/>
            <a:stretch/>
          </p:blipFill>
          <p:spPr>
            <a:xfrm>
              <a:off x="6488349" y="5415496"/>
              <a:ext cx="555337" cy="559599"/>
            </a:xfrm>
            <a:prstGeom prst="rect">
              <a:avLst/>
            </a:prstGeom>
          </p:spPr>
        </p:pic>
      </p:grpSp>
      <p:pic>
        <p:nvPicPr>
          <p:cNvPr id="23" name="Audio 22">
            <a:extLst>
              <a:ext uri="{FF2B5EF4-FFF2-40B4-BE49-F238E27FC236}">
                <a16:creationId xmlns:a16="http://schemas.microsoft.com/office/drawing/2014/main" id="{2858A457-977E-CDC9-624E-1199A0B9C8F4}"/>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822570401"/>
      </p:ext>
    </p:extLst>
  </p:cSld>
  <p:clrMapOvr>
    <a:masterClrMapping/>
  </p:clrMapOvr>
  <mc:AlternateContent xmlns:mc="http://schemas.openxmlformats.org/markup-compatibility/2006" xmlns:p14="http://schemas.microsoft.com/office/powerpoint/2010/main">
    <mc:Choice Requires="p14">
      <p:transition spd="slow" p14:dur="2000" advTm="16446"/>
    </mc:Choice>
    <mc:Fallback xmlns="">
      <p:transition spd="slow" advTm="16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par>
                                <p:cTn id="18" presetID="8" presetClass="emph" presetSubtype="0" fill="hold" nodeType="withEffect">
                                  <p:stCondLst>
                                    <p:cond delay="0"/>
                                  </p:stCondLst>
                                  <p:childTnLst>
                                    <p:animRot by="21600000">
                                      <p:cBhvr>
                                        <p:cTn id="19" dur="2000" fill="hold"/>
                                        <p:tgtEl>
                                          <p:spTgt spid="44"/>
                                        </p:tgtEl>
                                        <p:attrNameLst>
                                          <p:attrName>r</p:attrName>
                                        </p:attrNameLst>
                                      </p:cBhvr>
                                    </p:animRot>
                                  </p:childTnLst>
                                </p:cTn>
                              </p:par>
                              <p:par>
                                <p:cTn id="20" presetID="8" presetClass="emph" presetSubtype="0" fill="hold" nodeType="withEffect">
                                  <p:stCondLst>
                                    <p:cond delay="0"/>
                                  </p:stCondLst>
                                  <p:childTnLst>
                                    <p:animRot by="-21600000">
                                      <p:cBhvr>
                                        <p:cTn id="21" dur="2000" fill="hold"/>
                                        <p:tgtEl>
                                          <p:spTgt spid="45"/>
                                        </p:tgtEl>
                                        <p:attrNameLst>
                                          <p:attrName>r</p:attrName>
                                        </p:attrNameLst>
                                      </p:cBhvr>
                                    </p:animRo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10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400"/>
                                        <p:tgtEl>
                                          <p:spTgt spid="40"/>
                                        </p:tgtEl>
                                      </p:cBhvr>
                                    </p:animEffect>
                                  </p:childTnLst>
                                </p:cTn>
                              </p:par>
                              <p:par>
                                <p:cTn id="29" presetID="22" presetClass="entr" presetSubtype="8" fill="hold" nodeType="withEffect">
                                  <p:stCondLst>
                                    <p:cond delay="10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4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7C06717-DB66-3D72-9F2D-62AC3B179F58}"/>
              </a:ext>
            </a:extLst>
          </p:cNvPr>
          <p:cNvGrpSpPr/>
          <p:nvPr/>
        </p:nvGrpSpPr>
        <p:grpSpPr>
          <a:xfrm>
            <a:off x="519748" y="1130280"/>
            <a:ext cx="6361337" cy="4117584"/>
            <a:chOff x="8245758" y="6528155"/>
            <a:chExt cx="27399684" cy="17565913"/>
          </a:xfrm>
        </p:grpSpPr>
        <p:sp>
          <p:nvSpPr>
            <p:cNvPr id="13" name="Rectangle 12">
              <a:extLst>
                <a:ext uri="{FF2B5EF4-FFF2-40B4-BE49-F238E27FC236}">
                  <a16:creationId xmlns:a16="http://schemas.microsoft.com/office/drawing/2014/main" id="{E06635F2-98A4-1C14-0BA1-B793E4B6B1E6}"/>
                </a:ext>
              </a:extLst>
            </p:cNvPr>
            <p:cNvSpPr/>
            <p:nvPr/>
          </p:nvSpPr>
          <p:spPr>
            <a:xfrm>
              <a:off x="8245758" y="6670396"/>
              <a:ext cx="27399684" cy="17423672"/>
            </a:xfrm>
            <a:prstGeom prst="rect">
              <a:avLst/>
            </a:prstGeom>
            <a:solidFill>
              <a:srgbClr val="CDDFC9">
                <a:alpha val="7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4" name="TextBox 13">
              <a:extLst>
                <a:ext uri="{FF2B5EF4-FFF2-40B4-BE49-F238E27FC236}">
                  <a16:creationId xmlns:a16="http://schemas.microsoft.com/office/drawing/2014/main" id="{2037A9CF-E4FE-3997-6BA4-0EFDDEE44D39}"/>
                </a:ext>
              </a:extLst>
            </p:cNvPr>
            <p:cNvSpPr txBox="1"/>
            <p:nvPr/>
          </p:nvSpPr>
          <p:spPr>
            <a:xfrm>
              <a:off x="15684910" y="6528155"/>
              <a:ext cx="9575497" cy="2514405"/>
            </a:xfrm>
            <a:prstGeom prst="rect">
              <a:avLst/>
            </a:prstGeom>
            <a:noFill/>
          </p:spPr>
          <p:txBody>
            <a:bodyPr wrap="none" rtlCol="0">
              <a:spAutoFit/>
            </a:bodyPr>
            <a:lstStyle/>
            <a:p>
              <a:r>
                <a:rPr lang="en-US" sz="4800" dirty="0">
                  <a:solidFill>
                    <a:sysClr val="windowText" lastClr="000000"/>
                  </a:solidFill>
                  <a:latin typeface="Helvetica Light" panose="020B0403020202020204" pitchFamily="34" charset="0"/>
                </a:rPr>
                <a:t>Image Pair</a:t>
              </a:r>
            </a:p>
          </p:txBody>
        </p:sp>
      </p:grpSp>
      <p:grpSp>
        <p:nvGrpSpPr>
          <p:cNvPr id="15" name="Group 14">
            <a:extLst>
              <a:ext uri="{FF2B5EF4-FFF2-40B4-BE49-F238E27FC236}">
                <a16:creationId xmlns:a16="http://schemas.microsoft.com/office/drawing/2014/main" id="{17D5D09E-2409-B6A1-D24C-0F7D12093459}"/>
              </a:ext>
            </a:extLst>
          </p:cNvPr>
          <p:cNvGrpSpPr/>
          <p:nvPr/>
        </p:nvGrpSpPr>
        <p:grpSpPr>
          <a:xfrm>
            <a:off x="929286" y="1999921"/>
            <a:ext cx="2594672" cy="3163951"/>
            <a:chOff x="10009727" y="10238106"/>
            <a:chExt cx="11175824" cy="13497644"/>
          </a:xfrm>
        </p:grpSpPr>
        <p:sp>
          <p:nvSpPr>
            <p:cNvPr id="16" name="TextBox 15">
              <a:extLst>
                <a:ext uri="{FF2B5EF4-FFF2-40B4-BE49-F238E27FC236}">
                  <a16:creationId xmlns:a16="http://schemas.microsoft.com/office/drawing/2014/main" id="{3C1874B3-BF73-25DD-3748-03F9338E4B8D}"/>
                </a:ext>
              </a:extLst>
            </p:cNvPr>
            <p:cNvSpPr txBox="1"/>
            <p:nvPr/>
          </p:nvSpPr>
          <p:spPr>
            <a:xfrm>
              <a:off x="10297958" y="21503656"/>
              <a:ext cx="10887589" cy="2232094"/>
            </a:xfrm>
            <a:prstGeom prst="rect">
              <a:avLst/>
            </a:prstGeom>
            <a:noFill/>
          </p:spPr>
          <p:txBody>
            <a:bodyPr wrap="square" rtlCol="0" anchor="ctr">
              <a:spAutoFit/>
            </a:bodyPr>
            <a:lstStyle/>
            <a:p>
              <a:pPr algn="ctr"/>
              <a:r>
                <a:rPr lang="en-US" sz="2800" dirty="0">
                  <a:latin typeface="Helvetica Light" panose="020B0403020202020204" pitchFamily="34" charset="0"/>
                </a:rPr>
                <a:t>Content image</a:t>
              </a:r>
            </a:p>
          </p:txBody>
        </p:sp>
        <p:pic>
          <p:nvPicPr>
            <p:cNvPr id="17" name="Picture 2">
              <a:extLst>
                <a:ext uri="{FF2B5EF4-FFF2-40B4-BE49-F238E27FC236}">
                  <a16:creationId xmlns:a16="http://schemas.microsoft.com/office/drawing/2014/main" id="{2C5D13A8-FE84-ACFC-0AAD-A1C723C3E280}"/>
                </a:ext>
              </a:extLst>
            </p:cNvPr>
            <p:cNvPicPr>
              <a:picLocks noChangeAspect="1" noChangeArrowheads="1"/>
            </p:cNvPicPr>
            <p:nvPr/>
          </p:nvPicPr>
          <p:blipFill>
            <a:blip r:embed="rId6"/>
            <a:srcRect/>
            <a:stretch/>
          </p:blipFill>
          <p:spPr bwMode="auto">
            <a:xfrm>
              <a:off x="10009727" y="10238106"/>
              <a:ext cx="11175824" cy="11175825"/>
            </a:xfrm>
            <a:prstGeom prst="rect">
              <a:avLst/>
            </a:prstGeom>
            <a:solidFill>
              <a:schemeClr val="bg2"/>
            </a:solidFill>
            <a:ln w="28575">
              <a:solidFill>
                <a:schemeClr val="tx1"/>
              </a:solidFill>
            </a:ln>
          </p:spPr>
        </p:pic>
      </p:grpSp>
      <p:grpSp>
        <p:nvGrpSpPr>
          <p:cNvPr id="18" name="Group 17">
            <a:extLst>
              <a:ext uri="{FF2B5EF4-FFF2-40B4-BE49-F238E27FC236}">
                <a16:creationId xmlns:a16="http://schemas.microsoft.com/office/drawing/2014/main" id="{A80929E1-BE19-BF7A-F8D6-E06FDF819ED6}"/>
              </a:ext>
            </a:extLst>
          </p:cNvPr>
          <p:cNvGrpSpPr/>
          <p:nvPr/>
        </p:nvGrpSpPr>
        <p:grpSpPr>
          <a:xfrm>
            <a:off x="3876877" y="1999921"/>
            <a:ext cx="2594672" cy="3087892"/>
            <a:chOff x="22705652" y="10238106"/>
            <a:chExt cx="11175824" cy="13173170"/>
          </a:xfrm>
        </p:grpSpPr>
        <p:pic>
          <p:nvPicPr>
            <p:cNvPr id="19" name="Picture 4">
              <a:extLst>
                <a:ext uri="{FF2B5EF4-FFF2-40B4-BE49-F238E27FC236}">
                  <a16:creationId xmlns:a16="http://schemas.microsoft.com/office/drawing/2014/main" id="{3EDE5C4E-F9D9-DCF3-2FA8-FBA525248229}"/>
                </a:ext>
              </a:extLst>
            </p:cNvPr>
            <p:cNvPicPr>
              <a:picLocks noChangeAspect="1" noChangeArrowheads="1"/>
            </p:cNvPicPr>
            <p:nvPr/>
          </p:nvPicPr>
          <p:blipFill>
            <a:blip r:embed="rId7"/>
            <a:srcRect/>
            <a:stretch/>
          </p:blipFill>
          <p:spPr bwMode="auto">
            <a:xfrm>
              <a:off x="22705652" y="10238106"/>
              <a:ext cx="11175824" cy="11175825"/>
            </a:xfrm>
            <a:prstGeom prst="rect">
              <a:avLst/>
            </a:prstGeom>
            <a:solidFill>
              <a:schemeClr val="bg2"/>
            </a:solidFill>
            <a:ln w="28575">
              <a:solidFill>
                <a:schemeClr val="tx1"/>
              </a:solidFill>
            </a:ln>
          </p:spPr>
        </p:pic>
        <p:sp>
          <p:nvSpPr>
            <p:cNvPr id="20" name="TextBox 19">
              <a:extLst>
                <a:ext uri="{FF2B5EF4-FFF2-40B4-BE49-F238E27FC236}">
                  <a16:creationId xmlns:a16="http://schemas.microsoft.com/office/drawing/2014/main" id="{B2A6CD6D-E12F-E217-79CA-4D29DBB64CCC}"/>
                </a:ext>
              </a:extLst>
            </p:cNvPr>
            <p:cNvSpPr txBox="1"/>
            <p:nvPr/>
          </p:nvSpPr>
          <p:spPr>
            <a:xfrm>
              <a:off x="23677714" y="21828133"/>
              <a:ext cx="9231707" cy="1583143"/>
            </a:xfrm>
            <a:prstGeom prst="rect">
              <a:avLst/>
            </a:prstGeom>
            <a:noFill/>
          </p:spPr>
          <p:txBody>
            <a:bodyPr wrap="square" rtlCol="0" anchor="ctr">
              <a:spAutoFit/>
            </a:bodyPr>
            <a:lstStyle/>
            <a:p>
              <a:pPr algn="ctr"/>
              <a:r>
                <a:rPr lang="en-US" sz="2800" dirty="0">
                  <a:latin typeface="Helvetica Light" panose="020B0403020202020204" pitchFamily="34" charset="0"/>
                </a:rPr>
                <a:t>Style image</a:t>
              </a:r>
            </a:p>
          </p:txBody>
        </p:sp>
      </p:grpSp>
      <p:sp>
        <p:nvSpPr>
          <p:cNvPr id="23" name="TextBox 22">
            <a:extLst>
              <a:ext uri="{FF2B5EF4-FFF2-40B4-BE49-F238E27FC236}">
                <a16:creationId xmlns:a16="http://schemas.microsoft.com/office/drawing/2014/main" id="{BC507F23-7E81-C248-FFF3-735D419A9DC4}"/>
              </a:ext>
            </a:extLst>
          </p:cNvPr>
          <p:cNvSpPr txBox="1"/>
          <p:nvPr/>
        </p:nvSpPr>
        <p:spPr>
          <a:xfrm>
            <a:off x="7557103" y="3072377"/>
            <a:ext cx="129771" cy="120062"/>
          </a:xfrm>
          <a:prstGeom prst="rect">
            <a:avLst/>
          </a:prstGeom>
          <a:noFill/>
        </p:spPr>
        <p:txBody>
          <a:bodyPr wrap="none" rtlCol="0">
            <a:spAutoFit/>
          </a:bodyPr>
          <a:lstStyle/>
          <a:p>
            <a:endParaRPr lang="en-US" sz="500" dirty="0"/>
          </a:p>
        </p:txBody>
      </p:sp>
      <p:sp>
        <p:nvSpPr>
          <p:cNvPr id="27" name="TextBox 26">
            <a:extLst>
              <a:ext uri="{FF2B5EF4-FFF2-40B4-BE49-F238E27FC236}">
                <a16:creationId xmlns:a16="http://schemas.microsoft.com/office/drawing/2014/main" id="{397B50C9-6678-AB21-B981-CE08A15EB012}"/>
              </a:ext>
            </a:extLst>
          </p:cNvPr>
          <p:cNvSpPr txBox="1"/>
          <p:nvPr/>
        </p:nvSpPr>
        <p:spPr>
          <a:xfrm>
            <a:off x="7393089" y="2650463"/>
            <a:ext cx="4675264" cy="2062103"/>
          </a:xfrm>
          <a:prstGeom prst="rect">
            <a:avLst/>
          </a:prstGeom>
          <a:noFill/>
        </p:spPr>
        <p:txBody>
          <a:bodyPr wrap="square" rtlCol="0">
            <a:spAutoFit/>
          </a:bodyPr>
          <a:lstStyle/>
          <a:p>
            <a:r>
              <a:rPr lang="en-US" sz="3200" dirty="0">
                <a:solidFill>
                  <a:sysClr val="windowText" lastClr="000000"/>
                </a:solidFill>
                <a:latin typeface="Helvetica Light" panose="020B0403020202020204" pitchFamily="34" charset="0"/>
              </a:rPr>
              <a:t>To disambiguate between content and style, let’s learn style from an </a:t>
            </a:r>
            <a:r>
              <a:rPr lang="en-US" sz="3200" u="sng" dirty="0">
                <a:solidFill>
                  <a:sysClr val="windowText" lastClr="000000"/>
                </a:solidFill>
                <a:latin typeface="Helvetica Light" panose="020B0403020202020204" pitchFamily="34" charset="0"/>
              </a:rPr>
              <a:t>image pair!</a:t>
            </a:r>
            <a:endParaRPr lang="en-US" sz="3200" dirty="0">
              <a:solidFill>
                <a:sysClr val="windowText" lastClr="000000"/>
              </a:solidFill>
              <a:latin typeface="Helvetica Light" panose="020B0403020202020204" pitchFamily="34" charset="0"/>
            </a:endParaRPr>
          </a:p>
        </p:txBody>
      </p:sp>
      <p:sp>
        <p:nvSpPr>
          <p:cNvPr id="2" name="TextBox 1">
            <a:extLst>
              <a:ext uri="{FF2B5EF4-FFF2-40B4-BE49-F238E27FC236}">
                <a16:creationId xmlns:a16="http://schemas.microsoft.com/office/drawing/2014/main" id="{6F270C12-1FC4-E61B-A38C-9B09E13B7DAF}"/>
              </a:ext>
            </a:extLst>
          </p:cNvPr>
          <p:cNvSpPr txBox="1"/>
          <p:nvPr/>
        </p:nvSpPr>
        <p:spPr>
          <a:xfrm>
            <a:off x="9182741" y="6519446"/>
            <a:ext cx="3009260" cy="338554"/>
          </a:xfrm>
          <a:prstGeom prst="rect">
            <a:avLst/>
          </a:prstGeom>
          <a:noFill/>
        </p:spPr>
        <p:txBody>
          <a:bodyPr wrap="square" rtlCol="0">
            <a:spAutoFit/>
          </a:bodyPr>
          <a:lstStyle/>
          <a:p>
            <a:r>
              <a:rPr lang="en-US" sz="1600" dirty="0">
                <a:solidFill>
                  <a:sysClr val="windowText" lastClr="000000"/>
                </a:solidFill>
                <a:latin typeface="Helvetica Light" panose="020B0403020202020204" pitchFamily="34" charset="0"/>
              </a:rPr>
              <a:t>Image credits: Jack Parkhouse</a:t>
            </a:r>
          </a:p>
        </p:txBody>
      </p:sp>
      <p:sp>
        <p:nvSpPr>
          <p:cNvPr id="4" name="Slide Number Placeholder 3">
            <a:extLst>
              <a:ext uri="{FF2B5EF4-FFF2-40B4-BE49-F238E27FC236}">
                <a16:creationId xmlns:a16="http://schemas.microsoft.com/office/drawing/2014/main" id="{D02310A6-9413-EDDE-4B84-7345DEF2DFAD}"/>
              </a:ext>
            </a:extLst>
          </p:cNvPr>
          <p:cNvSpPr>
            <a:spLocks noGrp="1"/>
          </p:cNvSpPr>
          <p:nvPr>
            <p:ph type="sldNum" sz="quarter" idx="12"/>
          </p:nvPr>
        </p:nvSpPr>
        <p:spPr/>
        <p:txBody>
          <a:bodyPr/>
          <a:lstStyle/>
          <a:p>
            <a:fld id="{3264C1AE-DE44-4966-837A-438CCB5D2F67}" type="slidenum">
              <a:rPr lang="en-US" smtClean="0"/>
              <a:t>6</a:t>
            </a:fld>
            <a:endParaRPr lang="en-US"/>
          </a:p>
        </p:txBody>
      </p:sp>
      <p:pic>
        <p:nvPicPr>
          <p:cNvPr id="5" name="Audio 4">
            <a:extLst>
              <a:ext uri="{FF2B5EF4-FFF2-40B4-BE49-F238E27FC236}">
                <a16:creationId xmlns:a16="http://schemas.microsoft.com/office/drawing/2014/main" id="{B4A2C751-8D78-823E-4932-74AB23DD99E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506556119"/>
      </p:ext>
    </p:extLst>
  </p:cSld>
  <p:clrMapOvr>
    <a:masterClrMapping/>
  </p:clrMapOvr>
  <mc:AlternateContent xmlns:mc="http://schemas.openxmlformats.org/markup-compatibility/2006" xmlns:p14="http://schemas.microsoft.com/office/powerpoint/2010/main">
    <mc:Choice Requires="p14">
      <p:transition spd="slow" p14:dur="2000" advTm="8660"/>
    </mc:Choice>
    <mc:Fallback xmlns="">
      <p:transition spd="slow" advTm="8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C82F0-E97C-6869-E492-173A35534FA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7289819-92AD-27EA-BDEA-EBAAB725C91C}"/>
              </a:ext>
            </a:extLst>
          </p:cNvPr>
          <p:cNvSpPr>
            <a:spLocks noGrp="1"/>
          </p:cNvSpPr>
          <p:nvPr>
            <p:ph type="sldNum" sz="quarter" idx="12"/>
          </p:nvPr>
        </p:nvSpPr>
        <p:spPr/>
        <p:txBody>
          <a:bodyPr/>
          <a:lstStyle/>
          <a:p>
            <a:fld id="{3264C1AE-DE44-4966-837A-438CCB5D2F67}" type="slidenum">
              <a:rPr lang="en-US" smtClean="0"/>
              <a:t>7</a:t>
            </a:fld>
            <a:endParaRPr lang="en-US"/>
          </a:p>
        </p:txBody>
      </p:sp>
      <p:grpSp>
        <p:nvGrpSpPr>
          <p:cNvPr id="3" name="Group 2">
            <a:extLst>
              <a:ext uri="{FF2B5EF4-FFF2-40B4-BE49-F238E27FC236}">
                <a16:creationId xmlns:a16="http://schemas.microsoft.com/office/drawing/2014/main" id="{B81506CF-CD3E-0192-DC85-7E8464CA1819}"/>
              </a:ext>
            </a:extLst>
          </p:cNvPr>
          <p:cNvGrpSpPr/>
          <p:nvPr/>
        </p:nvGrpSpPr>
        <p:grpSpPr>
          <a:xfrm>
            <a:off x="5959519" y="3111241"/>
            <a:ext cx="4835265" cy="1600965"/>
            <a:chOff x="14806566" y="11907890"/>
            <a:chExt cx="13353897" cy="4398624"/>
          </a:xfrm>
        </p:grpSpPr>
        <p:pic>
          <p:nvPicPr>
            <p:cNvPr id="6" name="Google Shape;125;p1">
              <a:extLst>
                <a:ext uri="{FF2B5EF4-FFF2-40B4-BE49-F238E27FC236}">
                  <a16:creationId xmlns:a16="http://schemas.microsoft.com/office/drawing/2014/main" id="{BD6C6E0D-52B3-BB8A-6B5F-60E34AA118B5}"/>
                </a:ext>
              </a:extLst>
            </p:cNvPr>
            <p:cNvPicPr preferRelativeResize="0"/>
            <p:nvPr/>
          </p:nvPicPr>
          <p:blipFill>
            <a:blip r:embed="rId5"/>
            <a:srcRect/>
            <a:stretch/>
          </p:blipFill>
          <p:spPr>
            <a:xfrm>
              <a:off x="14806566" y="11907890"/>
              <a:ext cx="4469118" cy="4398624"/>
            </a:xfrm>
            <a:prstGeom prst="rect">
              <a:avLst/>
            </a:prstGeom>
            <a:noFill/>
            <a:ln w="28575" cap="flat" cmpd="sng">
              <a:solidFill>
                <a:schemeClr val="dk1"/>
              </a:solidFill>
              <a:prstDash val="solid"/>
              <a:round/>
              <a:headEnd type="none" w="sm" len="sm"/>
              <a:tailEnd type="none" w="sm" len="sm"/>
            </a:ln>
          </p:spPr>
        </p:pic>
        <p:pic>
          <p:nvPicPr>
            <p:cNvPr id="7" name="Google Shape;126;p1">
              <a:extLst>
                <a:ext uri="{FF2B5EF4-FFF2-40B4-BE49-F238E27FC236}">
                  <a16:creationId xmlns:a16="http://schemas.microsoft.com/office/drawing/2014/main" id="{904950C0-E76F-6BA6-A710-0F1BD725B185}"/>
                </a:ext>
              </a:extLst>
            </p:cNvPr>
            <p:cNvPicPr preferRelativeResize="0"/>
            <p:nvPr/>
          </p:nvPicPr>
          <p:blipFill>
            <a:blip r:embed="rId6"/>
            <a:srcRect/>
            <a:stretch/>
          </p:blipFill>
          <p:spPr>
            <a:xfrm>
              <a:off x="19275684" y="11907890"/>
              <a:ext cx="4439721" cy="4398624"/>
            </a:xfrm>
            <a:prstGeom prst="rect">
              <a:avLst/>
            </a:prstGeom>
            <a:noFill/>
            <a:ln w="28575" cap="flat" cmpd="sng">
              <a:solidFill>
                <a:schemeClr val="dk1"/>
              </a:solidFill>
              <a:prstDash val="solid"/>
              <a:round/>
              <a:headEnd type="none" w="sm" len="sm"/>
              <a:tailEnd type="none" w="sm" len="sm"/>
            </a:ln>
          </p:spPr>
        </p:pic>
        <p:pic>
          <p:nvPicPr>
            <p:cNvPr id="8" name="Google Shape;127;p1">
              <a:extLst>
                <a:ext uri="{FF2B5EF4-FFF2-40B4-BE49-F238E27FC236}">
                  <a16:creationId xmlns:a16="http://schemas.microsoft.com/office/drawing/2014/main" id="{3524F7CE-92A3-E66A-3755-2510EF36E0EF}"/>
                </a:ext>
              </a:extLst>
            </p:cNvPr>
            <p:cNvPicPr preferRelativeResize="0"/>
            <p:nvPr/>
          </p:nvPicPr>
          <p:blipFill>
            <a:blip r:embed="rId7"/>
            <a:srcRect/>
            <a:stretch/>
          </p:blipFill>
          <p:spPr>
            <a:xfrm>
              <a:off x="23715406" y="11907890"/>
              <a:ext cx="4445057" cy="4398624"/>
            </a:xfrm>
            <a:prstGeom prst="rect">
              <a:avLst/>
            </a:prstGeom>
            <a:noFill/>
            <a:ln w="28575" cap="flat" cmpd="sng">
              <a:solidFill>
                <a:schemeClr val="dk1"/>
              </a:solidFill>
              <a:prstDash val="solid"/>
              <a:round/>
              <a:headEnd type="none" w="sm" len="sm"/>
              <a:tailEnd type="none" w="sm" len="sm"/>
            </a:ln>
          </p:spPr>
        </p:pic>
      </p:grpSp>
      <p:sp>
        <p:nvSpPr>
          <p:cNvPr id="9" name="Rectangle 8">
            <a:extLst>
              <a:ext uri="{FF2B5EF4-FFF2-40B4-BE49-F238E27FC236}">
                <a16:creationId xmlns:a16="http://schemas.microsoft.com/office/drawing/2014/main" id="{26FA2515-DE1C-2958-538D-0F076DD9E2BA}"/>
              </a:ext>
            </a:extLst>
          </p:cNvPr>
          <p:cNvSpPr/>
          <p:nvPr/>
        </p:nvSpPr>
        <p:spPr>
          <a:xfrm>
            <a:off x="2652331" y="3181555"/>
            <a:ext cx="1464900" cy="1539828"/>
          </a:xfrm>
          <a:prstGeom prst="rect">
            <a:avLst/>
          </a:prstGeom>
          <a:solidFill>
            <a:srgbClr val="CDDFC9">
              <a:alpha val="7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grpSp>
        <p:nvGrpSpPr>
          <p:cNvPr id="10" name="Group 9">
            <a:extLst>
              <a:ext uri="{FF2B5EF4-FFF2-40B4-BE49-F238E27FC236}">
                <a16:creationId xmlns:a16="http://schemas.microsoft.com/office/drawing/2014/main" id="{CB8B1989-78D5-16B3-08C6-3468C0154318}"/>
              </a:ext>
            </a:extLst>
          </p:cNvPr>
          <p:cNvGrpSpPr/>
          <p:nvPr/>
        </p:nvGrpSpPr>
        <p:grpSpPr>
          <a:xfrm>
            <a:off x="2813697" y="3366538"/>
            <a:ext cx="1120464" cy="1354845"/>
            <a:chOff x="22705652" y="10238106"/>
            <a:chExt cx="11175824" cy="13513614"/>
          </a:xfrm>
        </p:grpSpPr>
        <p:pic>
          <p:nvPicPr>
            <p:cNvPr id="11" name="Picture 4">
              <a:extLst>
                <a:ext uri="{FF2B5EF4-FFF2-40B4-BE49-F238E27FC236}">
                  <a16:creationId xmlns:a16="http://schemas.microsoft.com/office/drawing/2014/main" id="{1A1E9742-FE5E-7100-B12C-EC5B66864AE1}"/>
                </a:ext>
              </a:extLst>
            </p:cNvPr>
            <p:cNvPicPr>
              <a:picLocks noChangeAspect="1" noChangeArrowheads="1"/>
            </p:cNvPicPr>
            <p:nvPr/>
          </p:nvPicPr>
          <p:blipFill>
            <a:blip r:embed="rId8"/>
            <a:srcRect/>
            <a:stretch/>
          </p:blipFill>
          <p:spPr bwMode="auto">
            <a:xfrm>
              <a:off x="22705652" y="10238106"/>
              <a:ext cx="11175824" cy="11175825"/>
            </a:xfrm>
            <a:prstGeom prst="rect">
              <a:avLst/>
            </a:prstGeom>
            <a:solidFill>
              <a:schemeClr val="bg2"/>
            </a:solidFill>
            <a:ln w="28575">
              <a:solidFill>
                <a:schemeClr val="tx1"/>
              </a:solidFill>
            </a:ln>
          </p:spPr>
        </p:pic>
        <p:sp>
          <p:nvSpPr>
            <p:cNvPr id="12" name="TextBox 11">
              <a:extLst>
                <a:ext uri="{FF2B5EF4-FFF2-40B4-BE49-F238E27FC236}">
                  <a16:creationId xmlns:a16="http://schemas.microsoft.com/office/drawing/2014/main" id="{CB5D60F7-1D8C-A167-EF7E-CBEC97F5EB97}"/>
                </a:ext>
              </a:extLst>
            </p:cNvPr>
            <p:cNvSpPr txBox="1"/>
            <p:nvPr/>
          </p:nvSpPr>
          <p:spPr>
            <a:xfrm>
              <a:off x="23677716" y="21487706"/>
              <a:ext cx="9231707" cy="2264014"/>
            </a:xfrm>
            <a:prstGeom prst="rect">
              <a:avLst/>
            </a:prstGeom>
            <a:noFill/>
          </p:spPr>
          <p:txBody>
            <a:bodyPr wrap="square" rtlCol="0" anchor="ctr">
              <a:spAutoFit/>
            </a:bodyPr>
            <a:lstStyle/>
            <a:p>
              <a:pPr algn="ctr"/>
              <a:r>
                <a:rPr lang="en-US" sz="875" dirty="0">
                  <a:latin typeface="Helvetica Light" panose="020B0403020202020204" pitchFamily="34" charset="0"/>
                </a:rPr>
                <a:t>Style image</a:t>
              </a:r>
            </a:p>
          </p:txBody>
        </p:sp>
      </p:grpSp>
      <p:grpSp>
        <p:nvGrpSpPr>
          <p:cNvPr id="13" name="Group 12">
            <a:extLst>
              <a:ext uri="{FF2B5EF4-FFF2-40B4-BE49-F238E27FC236}">
                <a16:creationId xmlns:a16="http://schemas.microsoft.com/office/drawing/2014/main" id="{1F0AFF33-673C-0E72-2159-FD0D5D09D623}"/>
              </a:ext>
            </a:extLst>
          </p:cNvPr>
          <p:cNvGrpSpPr/>
          <p:nvPr/>
        </p:nvGrpSpPr>
        <p:grpSpPr>
          <a:xfrm>
            <a:off x="3963315" y="3359095"/>
            <a:ext cx="1974962" cy="1591218"/>
            <a:chOff x="15938220" y="11669767"/>
            <a:chExt cx="7899849" cy="6364869"/>
          </a:xfrm>
        </p:grpSpPr>
        <p:grpSp>
          <p:nvGrpSpPr>
            <p:cNvPr id="14" name="Group 13">
              <a:extLst>
                <a:ext uri="{FF2B5EF4-FFF2-40B4-BE49-F238E27FC236}">
                  <a16:creationId xmlns:a16="http://schemas.microsoft.com/office/drawing/2014/main" id="{D1CAA6AB-E6C5-E777-43F4-A49C71CA4E77}"/>
                </a:ext>
              </a:extLst>
            </p:cNvPr>
            <p:cNvGrpSpPr/>
            <p:nvPr/>
          </p:nvGrpSpPr>
          <p:grpSpPr>
            <a:xfrm>
              <a:off x="17231443" y="11669767"/>
              <a:ext cx="5398377" cy="4434529"/>
              <a:chOff x="10054331" y="8436090"/>
              <a:chExt cx="3725651" cy="3040912"/>
            </a:xfrm>
          </p:grpSpPr>
          <p:sp>
            <p:nvSpPr>
              <p:cNvPr id="19" name="Rectangle 18">
                <a:extLst>
                  <a:ext uri="{FF2B5EF4-FFF2-40B4-BE49-F238E27FC236}">
                    <a16:creationId xmlns:a16="http://schemas.microsoft.com/office/drawing/2014/main" id="{C54BF5E9-AB71-A6BC-19B6-446BB111186A}"/>
                  </a:ext>
                </a:extLst>
              </p:cNvPr>
              <p:cNvSpPr/>
              <p:nvPr/>
            </p:nvSpPr>
            <p:spPr>
              <a:xfrm>
                <a:off x="10379179"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20" name="Rectangle 19">
                <a:extLst>
                  <a:ext uri="{FF2B5EF4-FFF2-40B4-BE49-F238E27FC236}">
                    <a16:creationId xmlns:a16="http://schemas.microsoft.com/office/drawing/2014/main" id="{E43EEA41-473B-2D5B-2BAB-DF1FA7199B99}"/>
                  </a:ext>
                </a:extLst>
              </p:cNvPr>
              <p:cNvSpPr/>
              <p:nvPr/>
            </p:nvSpPr>
            <p:spPr>
              <a:xfrm>
                <a:off x="11070190"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21" name="Rectangle 20">
                <a:extLst>
                  <a:ext uri="{FF2B5EF4-FFF2-40B4-BE49-F238E27FC236}">
                    <a16:creationId xmlns:a16="http://schemas.microsoft.com/office/drawing/2014/main" id="{6D55FB45-06BE-0954-4C78-7EBA61E75FF3}"/>
                  </a:ext>
                </a:extLst>
              </p:cNvPr>
              <p:cNvSpPr/>
              <p:nvPr/>
            </p:nvSpPr>
            <p:spPr>
              <a:xfrm>
                <a:off x="11761201" y="9148740"/>
                <a:ext cx="489518" cy="161561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22" name="Rectangle 21">
                <a:extLst>
                  <a:ext uri="{FF2B5EF4-FFF2-40B4-BE49-F238E27FC236}">
                    <a16:creationId xmlns:a16="http://schemas.microsoft.com/office/drawing/2014/main" id="{F03893BA-E2C9-1246-996E-9C9C61A28125}"/>
                  </a:ext>
                </a:extLst>
              </p:cNvPr>
              <p:cNvSpPr/>
              <p:nvPr/>
            </p:nvSpPr>
            <p:spPr>
              <a:xfrm>
                <a:off x="12452212"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38" name="Rectangle 37">
                <a:extLst>
                  <a:ext uri="{FF2B5EF4-FFF2-40B4-BE49-F238E27FC236}">
                    <a16:creationId xmlns:a16="http://schemas.microsoft.com/office/drawing/2014/main" id="{E761047E-D127-8AAB-7670-886C31412E4E}"/>
                  </a:ext>
                </a:extLst>
              </p:cNvPr>
              <p:cNvSpPr/>
              <p:nvPr/>
            </p:nvSpPr>
            <p:spPr>
              <a:xfrm>
                <a:off x="13143224"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39" name="TextBox 38">
                <a:extLst>
                  <a:ext uri="{FF2B5EF4-FFF2-40B4-BE49-F238E27FC236}">
                    <a16:creationId xmlns:a16="http://schemas.microsoft.com/office/drawing/2014/main" id="{9D25E6E9-40B4-C169-7EBC-9634A3EB1F9D}"/>
                  </a:ext>
                </a:extLst>
              </p:cNvPr>
              <p:cNvSpPr txBox="1"/>
              <p:nvPr/>
            </p:nvSpPr>
            <p:spPr>
              <a:xfrm>
                <a:off x="10054331" y="9340887"/>
                <a:ext cx="3725651" cy="1231319"/>
              </a:xfrm>
              <a:prstGeom prst="rect">
                <a:avLst/>
              </a:prstGeom>
              <a:solidFill>
                <a:schemeClr val="bg1">
                  <a:lumMod val="95000"/>
                </a:schemeClr>
              </a:solidFill>
              <a:ln w="28575">
                <a:solidFill>
                  <a:schemeClr val="tx1"/>
                </a:solidFill>
              </a:ln>
            </p:spPr>
            <p:txBody>
              <a:bodyPr wrap="square" rtlCol="0" anchor="ctr">
                <a:spAutoFit/>
              </a:bodyPr>
              <a:lstStyle/>
              <a:p>
                <a:pPr algn="ctr"/>
                <a:r>
                  <a:rPr lang="en-US" sz="1320" dirty="0">
                    <a:latin typeface="Helvetica" pitchFamily="2" charset="0"/>
                  </a:rPr>
                  <a:t>Standard</a:t>
                </a:r>
              </a:p>
              <a:p>
                <a:pPr algn="ctr">
                  <a:lnSpc>
                    <a:spcPct val="70000"/>
                  </a:lnSpc>
                </a:pPr>
                <a:r>
                  <a:rPr lang="en-US" sz="1320" dirty="0">
                    <a:latin typeface="Helvetica" pitchFamily="2" charset="0"/>
                  </a:rPr>
                  <a:t>Customization</a:t>
                </a:r>
              </a:p>
            </p:txBody>
          </p:sp>
        </p:grpSp>
        <p:sp>
          <p:nvSpPr>
            <p:cNvPr id="15" name="Right Arrow 14">
              <a:extLst>
                <a:ext uri="{FF2B5EF4-FFF2-40B4-BE49-F238E27FC236}">
                  <a16:creationId xmlns:a16="http://schemas.microsoft.com/office/drawing/2014/main" id="{3021658B-8A86-D719-D57C-17A94C767271}"/>
                </a:ext>
              </a:extLst>
            </p:cNvPr>
            <p:cNvSpPr/>
            <p:nvPr/>
          </p:nvSpPr>
          <p:spPr>
            <a:xfrm>
              <a:off x="22716668" y="12906237"/>
              <a:ext cx="1121401" cy="2020162"/>
            </a:xfrm>
            <a:prstGeom prst="rightArrow">
              <a:avLst>
                <a:gd name="adj1" fmla="val 50000"/>
                <a:gd name="adj2" fmla="val 77421"/>
              </a:avLst>
            </a:prstGeom>
            <a:solidFill>
              <a:schemeClr val="bg1">
                <a:lumMod val="7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16" name="Left Brace 15">
              <a:extLst>
                <a:ext uri="{FF2B5EF4-FFF2-40B4-BE49-F238E27FC236}">
                  <a16:creationId xmlns:a16="http://schemas.microsoft.com/office/drawing/2014/main" id="{2FE891BF-6143-777D-88B1-6257717C5CBA}"/>
                </a:ext>
              </a:extLst>
            </p:cNvPr>
            <p:cNvSpPr/>
            <p:nvPr/>
          </p:nvSpPr>
          <p:spPr>
            <a:xfrm rot="10800000">
              <a:off x="15938220" y="11713995"/>
              <a:ext cx="470700" cy="4496974"/>
            </a:xfrm>
            <a:prstGeom prst="leftBrace">
              <a:avLst>
                <a:gd name="adj1" fmla="val 52544"/>
                <a:gd name="adj2" fmla="val 50794"/>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48" dirty="0"/>
            </a:p>
          </p:txBody>
        </p:sp>
        <p:sp>
          <p:nvSpPr>
            <p:cNvPr id="17" name="TextBox 16">
              <a:extLst>
                <a:ext uri="{FF2B5EF4-FFF2-40B4-BE49-F238E27FC236}">
                  <a16:creationId xmlns:a16="http://schemas.microsoft.com/office/drawing/2014/main" id="{25293BD0-25F8-E2B7-ED6E-E89538DFB026}"/>
                </a:ext>
              </a:extLst>
            </p:cNvPr>
            <p:cNvSpPr txBox="1"/>
            <p:nvPr/>
          </p:nvSpPr>
          <p:spPr>
            <a:xfrm>
              <a:off x="16578764" y="15892513"/>
              <a:ext cx="6961081" cy="2142123"/>
            </a:xfrm>
            <a:prstGeom prst="rect">
              <a:avLst/>
            </a:prstGeom>
            <a:noFill/>
            <a:ln w="28575">
              <a:noFill/>
            </a:ln>
          </p:spPr>
          <p:txBody>
            <a:bodyPr wrap="square" rtlCol="0" anchor="ctr">
              <a:spAutoFit/>
            </a:bodyPr>
            <a:lstStyle/>
            <a:p>
              <a:pPr algn="ctr"/>
              <a:r>
                <a:rPr lang="en-US" sz="1440" dirty="0">
                  <a:solidFill>
                    <a:schemeClr val="tx1">
                      <a:lumMod val="75000"/>
                      <a:lumOff val="25000"/>
                    </a:schemeClr>
                  </a:solidFill>
                  <a:latin typeface="Helvetica" pitchFamily="2" charset="0"/>
                </a:rPr>
                <a:t>fine-tune on style images only</a:t>
              </a:r>
            </a:p>
          </p:txBody>
        </p:sp>
        <p:cxnSp>
          <p:nvCxnSpPr>
            <p:cNvPr id="18" name="Straight Arrow Connector 17">
              <a:extLst>
                <a:ext uri="{FF2B5EF4-FFF2-40B4-BE49-F238E27FC236}">
                  <a16:creationId xmlns:a16="http://schemas.microsoft.com/office/drawing/2014/main" id="{22525B26-468C-2A32-80C1-99FF9712CDB6}"/>
                </a:ext>
              </a:extLst>
            </p:cNvPr>
            <p:cNvCxnSpPr>
              <a:cxnSpLocks/>
              <a:stCxn id="16" idx="1"/>
              <a:endCxn id="39" idx="1"/>
            </p:cNvCxnSpPr>
            <p:nvPr/>
          </p:nvCxnSpPr>
          <p:spPr>
            <a:xfrm flipV="1">
              <a:off x="16408920" y="13887034"/>
              <a:ext cx="822524" cy="39744"/>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198C54DF-D74F-02A3-773C-C4B461591A68}"/>
              </a:ext>
            </a:extLst>
          </p:cNvPr>
          <p:cNvGrpSpPr/>
          <p:nvPr/>
        </p:nvGrpSpPr>
        <p:grpSpPr>
          <a:xfrm>
            <a:off x="6323515" y="4676452"/>
            <a:ext cx="4233526" cy="380181"/>
            <a:chOff x="23365946" y="19284673"/>
            <a:chExt cx="16934103" cy="1520725"/>
          </a:xfrm>
        </p:grpSpPr>
        <p:sp>
          <p:nvSpPr>
            <p:cNvPr id="41" name="Title 1">
              <a:extLst>
                <a:ext uri="{FF2B5EF4-FFF2-40B4-BE49-F238E27FC236}">
                  <a16:creationId xmlns:a16="http://schemas.microsoft.com/office/drawing/2014/main" id="{87626D39-92B0-930A-419A-48070B11F8CB}"/>
                </a:ext>
              </a:extLst>
            </p:cNvPr>
            <p:cNvSpPr txBox="1">
              <a:spLocks/>
            </p:cNvSpPr>
            <p:nvPr/>
          </p:nvSpPr>
          <p:spPr>
            <a:xfrm>
              <a:off x="23365946" y="19284673"/>
              <a:ext cx="4068991" cy="1516429"/>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500" dirty="0"/>
                <a:t>seed 1</a:t>
              </a:r>
            </a:p>
          </p:txBody>
        </p:sp>
        <p:sp>
          <p:nvSpPr>
            <p:cNvPr id="42" name="Title 1">
              <a:extLst>
                <a:ext uri="{FF2B5EF4-FFF2-40B4-BE49-F238E27FC236}">
                  <a16:creationId xmlns:a16="http://schemas.microsoft.com/office/drawing/2014/main" id="{D5B815B8-089D-10C3-075C-5E09DEB10F80}"/>
                </a:ext>
              </a:extLst>
            </p:cNvPr>
            <p:cNvSpPr txBox="1">
              <a:spLocks/>
            </p:cNvSpPr>
            <p:nvPr/>
          </p:nvSpPr>
          <p:spPr>
            <a:xfrm>
              <a:off x="29798502" y="19288969"/>
              <a:ext cx="4068991" cy="1516429"/>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500" dirty="0"/>
                <a:t>seed 2</a:t>
              </a:r>
            </a:p>
          </p:txBody>
        </p:sp>
        <p:sp>
          <p:nvSpPr>
            <p:cNvPr id="43" name="Title 1">
              <a:extLst>
                <a:ext uri="{FF2B5EF4-FFF2-40B4-BE49-F238E27FC236}">
                  <a16:creationId xmlns:a16="http://schemas.microsoft.com/office/drawing/2014/main" id="{71B74CA4-1B38-46E5-EA6D-CAC319A93FF8}"/>
                </a:ext>
              </a:extLst>
            </p:cNvPr>
            <p:cNvSpPr txBox="1">
              <a:spLocks/>
            </p:cNvSpPr>
            <p:nvPr/>
          </p:nvSpPr>
          <p:spPr>
            <a:xfrm>
              <a:off x="36231058" y="19284674"/>
              <a:ext cx="4068991" cy="1516429"/>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500" dirty="0"/>
                <a:t>seed 3</a:t>
              </a:r>
            </a:p>
          </p:txBody>
        </p:sp>
      </p:grpSp>
      <p:pic>
        <p:nvPicPr>
          <p:cNvPr id="44" name="Graphic 43" descr="Single gear with solid fill">
            <a:extLst>
              <a:ext uri="{FF2B5EF4-FFF2-40B4-BE49-F238E27FC236}">
                <a16:creationId xmlns:a16="http://schemas.microsoft.com/office/drawing/2014/main" id="{672F625C-F70B-04A8-D42C-2ACF5A09B7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96771" y="3770040"/>
            <a:ext cx="188803" cy="188803"/>
          </a:xfrm>
          <a:prstGeom prst="rect">
            <a:avLst/>
          </a:prstGeom>
        </p:spPr>
      </p:pic>
      <p:pic>
        <p:nvPicPr>
          <p:cNvPr id="45" name="Graphic 44" descr="Single gear with solid fill">
            <a:extLst>
              <a:ext uri="{FF2B5EF4-FFF2-40B4-BE49-F238E27FC236}">
                <a16:creationId xmlns:a16="http://schemas.microsoft.com/office/drawing/2014/main" id="{E03F82F6-CCB0-5755-97B3-7E0A3FC253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04513" y="3696130"/>
            <a:ext cx="188803" cy="188803"/>
          </a:xfrm>
          <a:prstGeom prst="rect">
            <a:avLst/>
          </a:prstGeom>
        </p:spPr>
      </p:pic>
      <p:grpSp>
        <p:nvGrpSpPr>
          <p:cNvPr id="46" name="Group 45">
            <a:extLst>
              <a:ext uri="{FF2B5EF4-FFF2-40B4-BE49-F238E27FC236}">
                <a16:creationId xmlns:a16="http://schemas.microsoft.com/office/drawing/2014/main" id="{F584D9C6-95FD-7CEF-713A-F3FAC1B46E3B}"/>
              </a:ext>
            </a:extLst>
          </p:cNvPr>
          <p:cNvGrpSpPr/>
          <p:nvPr/>
        </p:nvGrpSpPr>
        <p:grpSpPr>
          <a:xfrm>
            <a:off x="3144625" y="1401509"/>
            <a:ext cx="7644556" cy="1600966"/>
            <a:chOff x="10693353" y="15048734"/>
            <a:chExt cx="30578224" cy="6403862"/>
          </a:xfrm>
        </p:grpSpPr>
        <p:grpSp>
          <p:nvGrpSpPr>
            <p:cNvPr id="47" name="Group 46">
              <a:extLst>
                <a:ext uri="{FF2B5EF4-FFF2-40B4-BE49-F238E27FC236}">
                  <a16:creationId xmlns:a16="http://schemas.microsoft.com/office/drawing/2014/main" id="{2CF0A679-46C9-F559-441C-45B4082AFF94}"/>
                </a:ext>
              </a:extLst>
            </p:cNvPr>
            <p:cNvGrpSpPr/>
            <p:nvPr/>
          </p:nvGrpSpPr>
          <p:grpSpPr>
            <a:xfrm>
              <a:off x="15767778" y="16206166"/>
              <a:ext cx="4736792" cy="4427197"/>
              <a:chOff x="10555696" y="2140479"/>
              <a:chExt cx="3253563" cy="3040912"/>
            </a:xfrm>
          </p:grpSpPr>
          <p:sp>
            <p:nvSpPr>
              <p:cNvPr id="54" name="Rectangle 53">
                <a:extLst>
                  <a:ext uri="{FF2B5EF4-FFF2-40B4-BE49-F238E27FC236}">
                    <a16:creationId xmlns:a16="http://schemas.microsoft.com/office/drawing/2014/main" id="{E9B1BADC-4FF8-C161-1C48-F6CF4389E831}"/>
                  </a:ext>
                </a:extLst>
              </p:cNvPr>
              <p:cNvSpPr/>
              <p:nvPr/>
            </p:nvSpPr>
            <p:spPr>
              <a:xfrm>
                <a:off x="10555696" y="2140479"/>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55" name="Rectangle 54">
                <a:extLst>
                  <a:ext uri="{FF2B5EF4-FFF2-40B4-BE49-F238E27FC236}">
                    <a16:creationId xmlns:a16="http://schemas.microsoft.com/office/drawing/2014/main" id="{5A1526AE-2943-DD39-D40E-DEE72D784481}"/>
                  </a:ext>
                </a:extLst>
              </p:cNvPr>
              <p:cNvSpPr/>
              <p:nvPr/>
            </p:nvSpPr>
            <p:spPr>
              <a:xfrm>
                <a:off x="11246707" y="2480990"/>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56" name="Rectangle 55">
                <a:extLst>
                  <a:ext uri="{FF2B5EF4-FFF2-40B4-BE49-F238E27FC236}">
                    <a16:creationId xmlns:a16="http://schemas.microsoft.com/office/drawing/2014/main" id="{D752AA14-4A2D-5B8D-7C23-13AD1DF57AED}"/>
                  </a:ext>
                </a:extLst>
              </p:cNvPr>
              <p:cNvSpPr/>
              <p:nvPr/>
            </p:nvSpPr>
            <p:spPr>
              <a:xfrm>
                <a:off x="11937718" y="2853129"/>
                <a:ext cx="489518" cy="161561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57" name="Rectangle 56">
                <a:extLst>
                  <a:ext uri="{FF2B5EF4-FFF2-40B4-BE49-F238E27FC236}">
                    <a16:creationId xmlns:a16="http://schemas.microsoft.com/office/drawing/2014/main" id="{37D06C91-9874-2609-B265-A60EAF6044F0}"/>
                  </a:ext>
                </a:extLst>
              </p:cNvPr>
              <p:cNvSpPr/>
              <p:nvPr/>
            </p:nvSpPr>
            <p:spPr>
              <a:xfrm>
                <a:off x="12628729" y="2480990"/>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58" name="Rectangle 57">
                <a:extLst>
                  <a:ext uri="{FF2B5EF4-FFF2-40B4-BE49-F238E27FC236}">
                    <a16:creationId xmlns:a16="http://schemas.microsoft.com/office/drawing/2014/main" id="{DFE9F668-733B-4FC0-A2FD-37F755F329FC}"/>
                  </a:ext>
                </a:extLst>
              </p:cNvPr>
              <p:cNvSpPr/>
              <p:nvPr/>
            </p:nvSpPr>
            <p:spPr>
              <a:xfrm>
                <a:off x="13319741" y="2140479"/>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59" name="TextBox 58">
                <a:extLst>
                  <a:ext uri="{FF2B5EF4-FFF2-40B4-BE49-F238E27FC236}">
                    <a16:creationId xmlns:a16="http://schemas.microsoft.com/office/drawing/2014/main" id="{88C989EC-66D9-621A-EF3B-424651B0984D}"/>
                  </a:ext>
                </a:extLst>
              </p:cNvPr>
              <p:cNvSpPr txBox="1"/>
              <p:nvPr/>
            </p:nvSpPr>
            <p:spPr>
              <a:xfrm>
                <a:off x="10784001" y="3255044"/>
                <a:ext cx="2776301" cy="811787"/>
              </a:xfrm>
              <a:prstGeom prst="rect">
                <a:avLst/>
              </a:prstGeom>
              <a:solidFill>
                <a:schemeClr val="accent1">
                  <a:lumMod val="20000"/>
                  <a:lumOff val="80000"/>
                </a:schemeClr>
              </a:solidFill>
              <a:ln w="28575">
                <a:solidFill>
                  <a:schemeClr val="tx1"/>
                </a:solidFill>
              </a:ln>
            </p:spPr>
            <p:txBody>
              <a:bodyPr wrap="square" rtlCol="0" anchor="ctr">
                <a:spAutoFit/>
              </a:bodyPr>
              <a:lstStyle/>
              <a:p>
                <a:pPr algn="ctr"/>
                <a:r>
                  <a:rPr lang="en-US" sz="1320" dirty="0">
                    <a:latin typeface="Helvetica" pitchFamily="2" charset="0"/>
                  </a:rPr>
                  <a:t>Pretrained</a:t>
                </a:r>
              </a:p>
            </p:txBody>
          </p:sp>
        </p:grpSp>
        <p:sp>
          <p:nvSpPr>
            <p:cNvPr id="48" name="TextBox 47">
              <a:extLst>
                <a:ext uri="{FF2B5EF4-FFF2-40B4-BE49-F238E27FC236}">
                  <a16:creationId xmlns:a16="http://schemas.microsoft.com/office/drawing/2014/main" id="{6EA9EF1A-0678-473B-E6CC-32217895D88D}"/>
                </a:ext>
              </a:extLst>
            </p:cNvPr>
            <p:cNvSpPr txBox="1"/>
            <p:nvPr/>
          </p:nvSpPr>
          <p:spPr>
            <a:xfrm>
              <a:off x="10693353" y="16905505"/>
              <a:ext cx="5859596" cy="3028519"/>
            </a:xfrm>
            <a:prstGeom prst="rect">
              <a:avLst/>
            </a:prstGeom>
            <a:noFill/>
            <a:ln w="28575">
              <a:noFill/>
            </a:ln>
          </p:spPr>
          <p:txBody>
            <a:bodyPr wrap="square" rtlCol="0" anchor="ctr">
              <a:spAutoFit/>
            </a:bodyPr>
            <a:lstStyle/>
            <a:p>
              <a:pPr algn="ctr"/>
              <a:r>
                <a:rPr lang="en-US" sz="1440" dirty="0">
                  <a:latin typeface="Helvetica" pitchFamily="2" charset="0"/>
                </a:rPr>
                <a:t>Original Generative Model</a:t>
              </a:r>
            </a:p>
          </p:txBody>
        </p:sp>
        <p:sp>
          <p:nvSpPr>
            <p:cNvPr id="49" name="Right Arrow 48">
              <a:extLst>
                <a:ext uri="{FF2B5EF4-FFF2-40B4-BE49-F238E27FC236}">
                  <a16:creationId xmlns:a16="http://schemas.microsoft.com/office/drawing/2014/main" id="{896750A5-F46C-47B3-ABE8-3D335444719B}"/>
                </a:ext>
              </a:extLst>
            </p:cNvPr>
            <p:cNvSpPr/>
            <p:nvPr/>
          </p:nvSpPr>
          <p:spPr>
            <a:xfrm>
              <a:off x="20612787" y="17384061"/>
              <a:ext cx="1242624" cy="2071403"/>
            </a:xfrm>
            <a:prstGeom prst="rightArrow">
              <a:avLst>
                <a:gd name="adj1" fmla="val 50000"/>
                <a:gd name="adj2" fmla="val 77421"/>
              </a:avLst>
            </a:prstGeom>
            <a:solidFill>
              <a:schemeClr val="accent5">
                <a:lumMod val="7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grpSp>
          <p:nvGrpSpPr>
            <p:cNvPr id="50" name="Group 49">
              <a:extLst>
                <a:ext uri="{FF2B5EF4-FFF2-40B4-BE49-F238E27FC236}">
                  <a16:creationId xmlns:a16="http://schemas.microsoft.com/office/drawing/2014/main" id="{B19C4597-F4F6-1B00-A5C4-DA14A37DF282}"/>
                </a:ext>
              </a:extLst>
            </p:cNvPr>
            <p:cNvGrpSpPr/>
            <p:nvPr/>
          </p:nvGrpSpPr>
          <p:grpSpPr>
            <a:xfrm>
              <a:off x="21942513" y="15048734"/>
              <a:ext cx="19329064" cy="6403862"/>
              <a:chOff x="14879214" y="1224553"/>
              <a:chExt cx="13276566" cy="4398625"/>
            </a:xfrm>
          </p:grpSpPr>
          <p:pic>
            <p:nvPicPr>
              <p:cNvPr id="51" name="Google Shape;120;p1">
                <a:extLst>
                  <a:ext uri="{FF2B5EF4-FFF2-40B4-BE49-F238E27FC236}">
                    <a16:creationId xmlns:a16="http://schemas.microsoft.com/office/drawing/2014/main" id="{7C0E65AC-36DF-CB17-7C59-129B9A2B11C6}"/>
                  </a:ext>
                </a:extLst>
              </p:cNvPr>
              <p:cNvPicPr preferRelativeResize="0"/>
              <p:nvPr/>
            </p:nvPicPr>
            <p:blipFill>
              <a:blip r:embed="rId11"/>
              <a:srcRect/>
              <a:stretch/>
            </p:blipFill>
            <p:spPr>
              <a:xfrm>
                <a:off x="14879214" y="1224553"/>
                <a:ext cx="4445995" cy="4398624"/>
              </a:xfrm>
              <a:prstGeom prst="rect">
                <a:avLst/>
              </a:prstGeom>
              <a:noFill/>
              <a:ln w="28575" cap="flat" cmpd="sng">
                <a:solidFill>
                  <a:schemeClr val="dk1"/>
                </a:solidFill>
                <a:prstDash val="solid"/>
                <a:round/>
                <a:headEnd type="none" w="sm" len="sm"/>
                <a:tailEnd type="none" w="sm" len="sm"/>
              </a:ln>
            </p:spPr>
          </p:pic>
          <p:pic>
            <p:nvPicPr>
              <p:cNvPr id="52" name="Google Shape;121;p1">
                <a:extLst>
                  <a:ext uri="{FF2B5EF4-FFF2-40B4-BE49-F238E27FC236}">
                    <a16:creationId xmlns:a16="http://schemas.microsoft.com/office/drawing/2014/main" id="{44BCA96B-4129-B505-422D-A7C9903022D4}"/>
                  </a:ext>
                </a:extLst>
              </p:cNvPr>
              <p:cNvPicPr preferRelativeResize="0"/>
              <p:nvPr/>
            </p:nvPicPr>
            <p:blipFill>
              <a:blip r:embed="rId12"/>
              <a:srcRect/>
              <a:stretch/>
            </p:blipFill>
            <p:spPr>
              <a:xfrm>
                <a:off x="19341870" y="1224553"/>
                <a:ext cx="4398623" cy="4398623"/>
              </a:xfrm>
              <a:prstGeom prst="rect">
                <a:avLst/>
              </a:prstGeom>
              <a:noFill/>
              <a:ln w="28575" cap="flat" cmpd="sng">
                <a:solidFill>
                  <a:schemeClr val="dk1"/>
                </a:solidFill>
                <a:prstDash val="solid"/>
                <a:round/>
                <a:headEnd type="none" w="sm" len="sm"/>
                <a:tailEnd type="none" w="sm" len="sm"/>
              </a:ln>
            </p:spPr>
          </p:pic>
          <p:pic>
            <p:nvPicPr>
              <p:cNvPr id="53" name="Google Shape;122;p1">
                <a:extLst>
                  <a:ext uri="{FF2B5EF4-FFF2-40B4-BE49-F238E27FC236}">
                    <a16:creationId xmlns:a16="http://schemas.microsoft.com/office/drawing/2014/main" id="{5E0A4216-E070-11CE-3259-E35C1E654E9C}"/>
                  </a:ext>
                </a:extLst>
              </p:cNvPr>
              <p:cNvPicPr preferRelativeResize="0"/>
              <p:nvPr/>
            </p:nvPicPr>
            <p:blipFill>
              <a:blip r:embed="rId13"/>
              <a:srcRect/>
              <a:stretch/>
            </p:blipFill>
            <p:spPr>
              <a:xfrm>
                <a:off x="23757155" y="1224553"/>
                <a:ext cx="4398625" cy="4398625"/>
              </a:xfrm>
              <a:prstGeom prst="rect">
                <a:avLst/>
              </a:prstGeom>
              <a:noFill/>
              <a:ln w="28575" cap="flat" cmpd="sng">
                <a:solidFill>
                  <a:schemeClr val="dk1"/>
                </a:solidFill>
                <a:prstDash val="solid"/>
                <a:round/>
                <a:headEnd type="none" w="sm" len="sm"/>
                <a:tailEnd type="none" w="sm" len="sm"/>
              </a:ln>
            </p:spPr>
          </p:pic>
        </p:grpSp>
      </p:grpSp>
      <p:sp>
        <p:nvSpPr>
          <p:cNvPr id="24" name="Title 1">
            <a:extLst>
              <a:ext uri="{FF2B5EF4-FFF2-40B4-BE49-F238E27FC236}">
                <a16:creationId xmlns:a16="http://schemas.microsoft.com/office/drawing/2014/main" id="{D52639E6-311E-50F1-F2CF-E92AF2B6E92D}"/>
              </a:ext>
            </a:extLst>
          </p:cNvPr>
          <p:cNvSpPr txBox="1">
            <a:spLocks/>
          </p:cNvSpPr>
          <p:nvPr/>
        </p:nvSpPr>
        <p:spPr>
          <a:xfrm>
            <a:off x="430103" y="351789"/>
            <a:ext cx="10388763" cy="589519"/>
          </a:xfrm>
          <a:prstGeom prst="rect">
            <a:avLst/>
          </a:prstGeom>
        </p:spPr>
        <p:txBody>
          <a:bodyPr vert="horz" lIns="22860" tIns="11430" rIns="22860" bIns="11430" rtlCol="0" anchor="b">
            <a:normAutofit/>
          </a:bodyPr>
          <a:lstStyle>
            <a:lvl1pPr algn="ctr" defTabSz="3291840" rtl="0" eaLnBrk="1" latinLnBrk="0" hangingPunct="1">
              <a:lnSpc>
                <a:spcPct val="90000"/>
              </a:lnSpc>
              <a:spcBef>
                <a:spcPct val="0"/>
              </a:spcBef>
              <a:buNone/>
              <a:defRPr sz="21600" kern="1200">
                <a:solidFill>
                  <a:schemeClr val="tx1"/>
                </a:solidFill>
                <a:latin typeface="+mj-lt"/>
                <a:ea typeface="+mj-ea"/>
                <a:cs typeface="+mj-cs"/>
              </a:defRPr>
            </a:lvl1pPr>
          </a:lstStyle>
          <a:p>
            <a:r>
              <a:rPr lang="en-US" sz="3750" b="1" dirty="0">
                <a:latin typeface="Helvetica Light" panose="020B0403020202020204" pitchFamily="34" charset="0"/>
              </a:rPr>
              <a:t>Problem</a:t>
            </a:r>
            <a:r>
              <a:rPr lang="en-US" sz="3750" dirty="0">
                <a:latin typeface="Helvetica Light" panose="020B0403020202020204" pitchFamily="34" charset="0"/>
              </a:rPr>
              <a:t>: Standard Methods tend to overfit</a:t>
            </a:r>
          </a:p>
        </p:txBody>
      </p:sp>
      <p:grpSp>
        <p:nvGrpSpPr>
          <p:cNvPr id="25" name="Group 24">
            <a:extLst>
              <a:ext uri="{FF2B5EF4-FFF2-40B4-BE49-F238E27FC236}">
                <a16:creationId xmlns:a16="http://schemas.microsoft.com/office/drawing/2014/main" id="{81410DE1-686D-57BA-F0E5-A18BE4FFF5C8}"/>
              </a:ext>
            </a:extLst>
          </p:cNvPr>
          <p:cNvGrpSpPr/>
          <p:nvPr/>
        </p:nvGrpSpPr>
        <p:grpSpPr>
          <a:xfrm>
            <a:off x="2164935" y="5408967"/>
            <a:ext cx="3299082" cy="589007"/>
            <a:chOff x="2164935" y="5408967"/>
            <a:chExt cx="3299082" cy="589007"/>
          </a:xfrm>
        </p:grpSpPr>
        <p:sp>
          <p:nvSpPr>
            <p:cNvPr id="26" name="Title 1">
              <a:extLst>
                <a:ext uri="{FF2B5EF4-FFF2-40B4-BE49-F238E27FC236}">
                  <a16:creationId xmlns:a16="http://schemas.microsoft.com/office/drawing/2014/main" id="{F5CC4EB9-2E18-1FAA-BCC4-9809306A8ABD}"/>
                </a:ext>
              </a:extLst>
            </p:cNvPr>
            <p:cNvSpPr txBox="1">
              <a:spLocks/>
            </p:cNvSpPr>
            <p:nvPr/>
          </p:nvSpPr>
          <p:spPr>
            <a:xfrm>
              <a:off x="2720272" y="5408967"/>
              <a:ext cx="2743745" cy="589007"/>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2100" dirty="0"/>
                <a:t>Overfit to dog in image (head shape, ears, collar)</a:t>
              </a:r>
            </a:p>
          </p:txBody>
        </p:sp>
        <p:pic>
          <p:nvPicPr>
            <p:cNvPr id="27" name="Picture 26">
              <a:extLst>
                <a:ext uri="{FF2B5EF4-FFF2-40B4-BE49-F238E27FC236}">
                  <a16:creationId xmlns:a16="http://schemas.microsoft.com/office/drawing/2014/main" id="{2202FC0E-A887-BA41-D7A5-0ACE40927E59}"/>
                </a:ext>
              </a:extLst>
            </p:cNvPr>
            <p:cNvPicPr>
              <a:picLocks noChangeAspect="1"/>
            </p:cNvPicPr>
            <p:nvPr/>
          </p:nvPicPr>
          <p:blipFill rotWithShape="1">
            <a:blip r:embed="rId14"/>
            <a:srcRect l="54001" t="24641" r="15383" b="23942"/>
            <a:stretch/>
          </p:blipFill>
          <p:spPr>
            <a:xfrm>
              <a:off x="2164935" y="5423670"/>
              <a:ext cx="555337" cy="559599"/>
            </a:xfrm>
            <a:prstGeom prst="rect">
              <a:avLst/>
            </a:prstGeom>
          </p:spPr>
        </p:pic>
      </p:grpSp>
      <p:grpSp>
        <p:nvGrpSpPr>
          <p:cNvPr id="28" name="Group 27">
            <a:extLst>
              <a:ext uri="{FF2B5EF4-FFF2-40B4-BE49-F238E27FC236}">
                <a16:creationId xmlns:a16="http://schemas.microsoft.com/office/drawing/2014/main" id="{76F0FA2F-5F1F-DFF2-FA10-F193BFD1036A}"/>
              </a:ext>
            </a:extLst>
          </p:cNvPr>
          <p:cNvGrpSpPr/>
          <p:nvPr/>
        </p:nvGrpSpPr>
        <p:grpSpPr>
          <a:xfrm>
            <a:off x="6488349" y="5032515"/>
            <a:ext cx="2629943" cy="1325563"/>
            <a:chOff x="6488349" y="5032515"/>
            <a:chExt cx="2629943" cy="1325563"/>
          </a:xfrm>
        </p:grpSpPr>
        <p:sp>
          <p:nvSpPr>
            <p:cNvPr id="29" name="Title 1">
              <a:extLst>
                <a:ext uri="{FF2B5EF4-FFF2-40B4-BE49-F238E27FC236}">
                  <a16:creationId xmlns:a16="http://schemas.microsoft.com/office/drawing/2014/main" id="{6058CB31-B087-E740-FC40-8F6F6C488C73}"/>
                </a:ext>
              </a:extLst>
            </p:cNvPr>
            <p:cNvSpPr txBox="1">
              <a:spLocks/>
            </p:cNvSpPr>
            <p:nvPr/>
          </p:nvSpPr>
          <p:spPr>
            <a:xfrm>
              <a:off x="6946328" y="5032515"/>
              <a:ext cx="2171964" cy="1325563"/>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2150" dirty="0"/>
                <a:t>Overfit to background color</a:t>
              </a:r>
            </a:p>
          </p:txBody>
        </p:sp>
        <p:pic>
          <p:nvPicPr>
            <p:cNvPr id="30" name="Picture 29">
              <a:extLst>
                <a:ext uri="{FF2B5EF4-FFF2-40B4-BE49-F238E27FC236}">
                  <a16:creationId xmlns:a16="http://schemas.microsoft.com/office/drawing/2014/main" id="{874248D3-741B-51FB-1290-85D817E03CD7}"/>
                </a:ext>
              </a:extLst>
            </p:cNvPr>
            <p:cNvPicPr>
              <a:picLocks noChangeAspect="1"/>
            </p:cNvPicPr>
            <p:nvPr/>
          </p:nvPicPr>
          <p:blipFill rotWithShape="1">
            <a:blip r:embed="rId14"/>
            <a:srcRect l="54001" t="24641" r="15383" b="23942"/>
            <a:stretch/>
          </p:blipFill>
          <p:spPr>
            <a:xfrm>
              <a:off x="6488349" y="5415496"/>
              <a:ext cx="555337" cy="559599"/>
            </a:xfrm>
            <a:prstGeom prst="rect">
              <a:avLst/>
            </a:prstGeom>
          </p:spPr>
        </p:pic>
      </p:grpSp>
      <p:pic>
        <p:nvPicPr>
          <p:cNvPr id="4" name="Audio 3">
            <a:extLst>
              <a:ext uri="{FF2B5EF4-FFF2-40B4-BE49-F238E27FC236}">
                <a16:creationId xmlns:a16="http://schemas.microsoft.com/office/drawing/2014/main" id="{F9076614-223A-87FE-5039-49EB0F37D0A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45754219"/>
      </p:ext>
    </p:extLst>
  </p:cSld>
  <p:clrMapOvr>
    <a:masterClrMapping/>
  </p:clrMapOvr>
  <mc:AlternateContent xmlns:mc="http://schemas.openxmlformats.org/markup-compatibility/2006" xmlns:p14="http://schemas.microsoft.com/office/powerpoint/2010/main">
    <mc:Choice Requires="p14">
      <p:transition spd="slow" p14:dur="2000" advTm="5289"/>
    </mc:Choice>
    <mc:Fallback xmlns="">
      <p:transition spd="slow" advTm="5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2A72C9CE-E68A-60E4-E426-88C0E3F58F62}"/>
              </a:ext>
            </a:extLst>
          </p:cNvPr>
          <p:cNvSpPr txBox="1">
            <a:spLocks/>
          </p:cNvSpPr>
          <p:nvPr/>
        </p:nvSpPr>
        <p:spPr>
          <a:xfrm>
            <a:off x="430103" y="351789"/>
            <a:ext cx="10388763" cy="589519"/>
          </a:xfrm>
          <a:prstGeom prst="rect">
            <a:avLst/>
          </a:prstGeom>
        </p:spPr>
        <p:txBody>
          <a:bodyPr vert="horz" lIns="22860" tIns="11430" rIns="22860" bIns="11430" rtlCol="0" anchor="b">
            <a:normAutofit/>
          </a:bodyPr>
          <a:lstStyle>
            <a:lvl1pPr algn="ctr" defTabSz="3291840" rtl="0" eaLnBrk="1" latinLnBrk="0" hangingPunct="1">
              <a:lnSpc>
                <a:spcPct val="90000"/>
              </a:lnSpc>
              <a:spcBef>
                <a:spcPct val="0"/>
              </a:spcBef>
              <a:buNone/>
              <a:defRPr sz="21600" kern="1200">
                <a:solidFill>
                  <a:schemeClr val="tx1"/>
                </a:solidFill>
                <a:latin typeface="+mj-lt"/>
                <a:ea typeface="+mj-ea"/>
                <a:cs typeface="+mj-cs"/>
              </a:defRPr>
            </a:lvl1pPr>
          </a:lstStyle>
          <a:p>
            <a:r>
              <a:rPr lang="en-US" sz="3750" b="1" dirty="0">
                <a:latin typeface="Helvetica Light" panose="020B0403020202020204" pitchFamily="34" charset="0"/>
              </a:rPr>
              <a:t>Problem</a:t>
            </a:r>
            <a:r>
              <a:rPr lang="en-US" sz="3750" dirty="0">
                <a:latin typeface="Helvetica Light" panose="020B0403020202020204" pitchFamily="34" charset="0"/>
              </a:rPr>
              <a:t>: Standard Methods tend to overfit</a:t>
            </a:r>
          </a:p>
        </p:txBody>
      </p:sp>
      <p:grpSp>
        <p:nvGrpSpPr>
          <p:cNvPr id="23" name="Group 22">
            <a:extLst>
              <a:ext uri="{FF2B5EF4-FFF2-40B4-BE49-F238E27FC236}">
                <a16:creationId xmlns:a16="http://schemas.microsoft.com/office/drawing/2014/main" id="{754FD7F1-4DE3-75A1-4A0E-2290BA50E2B2}"/>
              </a:ext>
            </a:extLst>
          </p:cNvPr>
          <p:cNvGrpSpPr/>
          <p:nvPr/>
        </p:nvGrpSpPr>
        <p:grpSpPr>
          <a:xfrm>
            <a:off x="5959519" y="3111241"/>
            <a:ext cx="4835265" cy="1600965"/>
            <a:chOff x="14806566" y="11907890"/>
            <a:chExt cx="13353897" cy="4398624"/>
          </a:xfrm>
        </p:grpSpPr>
        <p:pic>
          <p:nvPicPr>
            <p:cNvPr id="24" name="Google Shape;125;p1">
              <a:extLst>
                <a:ext uri="{FF2B5EF4-FFF2-40B4-BE49-F238E27FC236}">
                  <a16:creationId xmlns:a16="http://schemas.microsoft.com/office/drawing/2014/main" id="{DAF0555B-9B9C-594B-E3F9-9C7A68A7CC06}"/>
                </a:ext>
              </a:extLst>
            </p:cNvPr>
            <p:cNvPicPr preferRelativeResize="0"/>
            <p:nvPr/>
          </p:nvPicPr>
          <p:blipFill>
            <a:blip r:embed="rId6"/>
            <a:srcRect/>
            <a:stretch/>
          </p:blipFill>
          <p:spPr>
            <a:xfrm>
              <a:off x="14806566" y="11907890"/>
              <a:ext cx="4469118" cy="4398624"/>
            </a:xfrm>
            <a:prstGeom prst="rect">
              <a:avLst/>
            </a:prstGeom>
            <a:noFill/>
            <a:ln w="28575" cap="flat" cmpd="sng">
              <a:solidFill>
                <a:schemeClr val="dk1"/>
              </a:solidFill>
              <a:prstDash val="solid"/>
              <a:round/>
              <a:headEnd type="none" w="sm" len="sm"/>
              <a:tailEnd type="none" w="sm" len="sm"/>
            </a:ln>
          </p:spPr>
        </p:pic>
        <p:pic>
          <p:nvPicPr>
            <p:cNvPr id="25" name="Google Shape;126;p1">
              <a:extLst>
                <a:ext uri="{FF2B5EF4-FFF2-40B4-BE49-F238E27FC236}">
                  <a16:creationId xmlns:a16="http://schemas.microsoft.com/office/drawing/2014/main" id="{19E14460-4855-B9A1-A355-DBB77BD6A7C0}"/>
                </a:ext>
              </a:extLst>
            </p:cNvPr>
            <p:cNvPicPr preferRelativeResize="0"/>
            <p:nvPr/>
          </p:nvPicPr>
          <p:blipFill>
            <a:blip r:embed="rId7"/>
            <a:srcRect/>
            <a:stretch/>
          </p:blipFill>
          <p:spPr>
            <a:xfrm>
              <a:off x="19275684" y="11907890"/>
              <a:ext cx="4439721" cy="4398624"/>
            </a:xfrm>
            <a:prstGeom prst="rect">
              <a:avLst/>
            </a:prstGeom>
            <a:noFill/>
            <a:ln w="28575" cap="flat" cmpd="sng">
              <a:solidFill>
                <a:schemeClr val="dk1"/>
              </a:solidFill>
              <a:prstDash val="solid"/>
              <a:round/>
              <a:headEnd type="none" w="sm" len="sm"/>
              <a:tailEnd type="none" w="sm" len="sm"/>
            </a:ln>
          </p:spPr>
        </p:pic>
        <p:pic>
          <p:nvPicPr>
            <p:cNvPr id="26" name="Google Shape;127;p1">
              <a:extLst>
                <a:ext uri="{FF2B5EF4-FFF2-40B4-BE49-F238E27FC236}">
                  <a16:creationId xmlns:a16="http://schemas.microsoft.com/office/drawing/2014/main" id="{2DF11909-9BB9-AA11-CD96-FAA307FCF6CA}"/>
                </a:ext>
              </a:extLst>
            </p:cNvPr>
            <p:cNvPicPr preferRelativeResize="0"/>
            <p:nvPr/>
          </p:nvPicPr>
          <p:blipFill>
            <a:blip r:embed="rId8"/>
            <a:srcRect/>
            <a:stretch/>
          </p:blipFill>
          <p:spPr>
            <a:xfrm>
              <a:off x="23715406" y="11907890"/>
              <a:ext cx="4445057" cy="4398624"/>
            </a:xfrm>
            <a:prstGeom prst="rect">
              <a:avLst/>
            </a:prstGeom>
            <a:noFill/>
            <a:ln w="28575" cap="flat" cmpd="sng">
              <a:solidFill>
                <a:schemeClr val="dk1"/>
              </a:solidFill>
              <a:prstDash val="solid"/>
              <a:round/>
              <a:headEnd type="none" w="sm" len="sm"/>
              <a:tailEnd type="none" w="sm" len="sm"/>
            </a:ln>
          </p:spPr>
        </p:pic>
      </p:grpSp>
      <p:sp>
        <p:nvSpPr>
          <p:cNvPr id="13" name="Rectangle 12">
            <a:extLst>
              <a:ext uri="{FF2B5EF4-FFF2-40B4-BE49-F238E27FC236}">
                <a16:creationId xmlns:a16="http://schemas.microsoft.com/office/drawing/2014/main" id="{3417C03C-2AE7-F1FD-476E-A85424873E4D}"/>
              </a:ext>
            </a:extLst>
          </p:cNvPr>
          <p:cNvSpPr/>
          <p:nvPr/>
        </p:nvSpPr>
        <p:spPr>
          <a:xfrm>
            <a:off x="1363980" y="3008847"/>
            <a:ext cx="2747032" cy="1746859"/>
          </a:xfrm>
          <a:prstGeom prst="rect">
            <a:avLst/>
          </a:prstGeom>
          <a:solidFill>
            <a:srgbClr val="CDDFC9">
              <a:alpha val="7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grpSp>
        <p:nvGrpSpPr>
          <p:cNvPr id="7" name="Group 6">
            <a:extLst>
              <a:ext uri="{FF2B5EF4-FFF2-40B4-BE49-F238E27FC236}">
                <a16:creationId xmlns:a16="http://schemas.microsoft.com/office/drawing/2014/main" id="{519B1E99-63E1-2436-86B9-11EB92262E65}"/>
              </a:ext>
            </a:extLst>
          </p:cNvPr>
          <p:cNvGrpSpPr/>
          <p:nvPr/>
        </p:nvGrpSpPr>
        <p:grpSpPr>
          <a:xfrm>
            <a:off x="1540832" y="3366537"/>
            <a:ext cx="1120464" cy="1354845"/>
            <a:chOff x="10009727" y="10238106"/>
            <a:chExt cx="11175824" cy="13513610"/>
          </a:xfrm>
        </p:grpSpPr>
        <p:sp>
          <p:nvSpPr>
            <p:cNvPr id="11" name="TextBox 10">
              <a:extLst>
                <a:ext uri="{FF2B5EF4-FFF2-40B4-BE49-F238E27FC236}">
                  <a16:creationId xmlns:a16="http://schemas.microsoft.com/office/drawing/2014/main" id="{4E3BFBB1-0631-FBC1-2C83-8AD08F68F3D7}"/>
                </a:ext>
              </a:extLst>
            </p:cNvPr>
            <p:cNvSpPr txBox="1"/>
            <p:nvPr/>
          </p:nvSpPr>
          <p:spPr>
            <a:xfrm>
              <a:off x="10297964" y="21487703"/>
              <a:ext cx="10599350" cy="2264013"/>
            </a:xfrm>
            <a:prstGeom prst="rect">
              <a:avLst/>
            </a:prstGeom>
            <a:noFill/>
          </p:spPr>
          <p:txBody>
            <a:bodyPr wrap="square" rtlCol="0" anchor="ctr">
              <a:spAutoFit/>
            </a:bodyPr>
            <a:lstStyle/>
            <a:p>
              <a:pPr algn="ctr"/>
              <a:r>
                <a:rPr lang="en-US" sz="875" dirty="0">
                  <a:latin typeface="Helvetica Light" panose="020B0403020202020204" pitchFamily="34" charset="0"/>
                </a:rPr>
                <a:t>Content image</a:t>
              </a:r>
            </a:p>
          </p:txBody>
        </p:sp>
        <p:pic>
          <p:nvPicPr>
            <p:cNvPr id="12" name="Picture 2">
              <a:extLst>
                <a:ext uri="{FF2B5EF4-FFF2-40B4-BE49-F238E27FC236}">
                  <a16:creationId xmlns:a16="http://schemas.microsoft.com/office/drawing/2014/main" id="{86ED98B6-744C-99FD-77C0-7BC173A6BC65}"/>
                </a:ext>
              </a:extLst>
            </p:cNvPr>
            <p:cNvPicPr>
              <a:picLocks noChangeAspect="1" noChangeArrowheads="1"/>
            </p:cNvPicPr>
            <p:nvPr/>
          </p:nvPicPr>
          <p:blipFill>
            <a:blip r:embed="rId9"/>
            <a:srcRect/>
            <a:stretch/>
          </p:blipFill>
          <p:spPr bwMode="auto">
            <a:xfrm>
              <a:off x="10009727" y="10238106"/>
              <a:ext cx="11175824" cy="11175825"/>
            </a:xfrm>
            <a:prstGeom prst="rect">
              <a:avLst/>
            </a:prstGeom>
            <a:solidFill>
              <a:schemeClr val="bg2"/>
            </a:solidFill>
            <a:ln w="28575">
              <a:solidFill>
                <a:schemeClr val="tx1"/>
              </a:solidFill>
            </a:ln>
          </p:spPr>
        </p:pic>
      </p:grpSp>
      <p:grpSp>
        <p:nvGrpSpPr>
          <p:cNvPr id="8" name="Group 7">
            <a:extLst>
              <a:ext uri="{FF2B5EF4-FFF2-40B4-BE49-F238E27FC236}">
                <a16:creationId xmlns:a16="http://schemas.microsoft.com/office/drawing/2014/main" id="{E88066A6-4AA7-34C6-A64F-D0EB79C06E72}"/>
              </a:ext>
            </a:extLst>
          </p:cNvPr>
          <p:cNvGrpSpPr/>
          <p:nvPr/>
        </p:nvGrpSpPr>
        <p:grpSpPr>
          <a:xfrm>
            <a:off x="2813697" y="3366538"/>
            <a:ext cx="1120464" cy="1354845"/>
            <a:chOff x="22705652" y="10238106"/>
            <a:chExt cx="11175824" cy="13513614"/>
          </a:xfrm>
        </p:grpSpPr>
        <p:pic>
          <p:nvPicPr>
            <p:cNvPr id="9" name="Picture 4">
              <a:extLst>
                <a:ext uri="{FF2B5EF4-FFF2-40B4-BE49-F238E27FC236}">
                  <a16:creationId xmlns:a16="http://schemas.microsoft.com/office/drawing/2014/main" id="{77E7725A-5840-735E-6D96-ECE11C5A948A}"/>
                </a:ext>
              </a:extLst>
            </p:cNvPr>
            <p:cNvPicPr>
              <a:picLocks noChangeAspect="1" noChangeArrowheads="1"/>
            </p:cNvPicPr>
            <p:nvPr/>
          </p:nvPicPr>
          <p:blipFill>
            <a:blip r:embed="rId10"/>
            <a:srcRect/>
            <a:stretch/>
          </p:blipFill>
          <p:spPr bwMode="auto">
            <a:xfrm>
              <a:off x="22705652" y="10238106"/>
              <a:ext cx="11175824" cy="11175825"/>
            </a:xfrm>
            <a:prstGeom prst="rect">
              <a:avLst/>
            </a:prstGeom>
            <a:solidFill>
              <a:schemeClr val="bg2"/>
            </a:solidFill>
            <a:ln w="28575">
              <a:solidFill>
                <a:schemeClr val="tx1"/>
              </a:solidFill>
            </a:ln>
          </p:spPr>
        </p:pic>
        <p:sp>
          <p:nvSpPr>
            <p:cNvPr id="10" name="TextBox 9">
              <a:extLst>
                <a:ext uri="{FF2B5EF4-FFF2-40B4-BE49-F238E27FC236}">
                  <a16:creationId xmlns:a16="http://schemas.microsoft.com/office/drawing/2014/main" id="{2A22C165-01D5-FA42-8F2F-DC98EC061424}"/>
                </a:ext>
              </a:extLst>
            </p:cNvPr>
            <p:cNvSpPr txBox="1"/>
            <p:nvPr/>
          </p:nvSpPr>
          <p:spPr>
            <a:xfrm>
              <a:off x="23677716" y="21487706"/>
              <a:ext cx="9231707" cy="2264014"/>
            </a:xfrm>
            <a:prstGeom prst="rect">
              <a:avLst/>
            </a:prstGeom>
            <a:noFill/>
          </p:spPr>
          <p:txBody>
            <a:bodyPr wrap="square" rtlCol="0" anchor="ctr">
              <a:spAutoFit/>
            </a:bodyPr>
            <a:lstStyle/>
            <a:p>
              <a:pPr algn="ctr"/>
              <a:r>
                <a:rPr lang="en-US" sz="875" dirty="0">
                  <a:latin typeface="Helvetica Light" panose="020B0403020202020204" pitchFamily="34" charset="0"/>
                </a:rPr>
                <a:t>Style image</a:t>
              </a:r>
            </a:p>
          </p:txBody>
        </p:sp>
      </p:grpSp>
      <p:grpSp>
        <p:nvGrpSpPr>
          <p:cNvPr id="31" name="Group 30">
            <a:extLst>
              <a:ext uri="{FF2B5EF4-FFF2-40B4-BE49-F238E27FC236}">
                <a16:creationId xmlns:a16="http://schemas.microsoft.com/office/drawing/2014/main" id="{D7FD289D-6400-6A27-BB74-BE99EF595A6E}"/>
              </a:ext>
            </a:extLst>
          </p:cNvPr>
          <p:cNvGrpSpPr/>
          <p:nvPr/>
        </p:nvGrpSpPr>
        <p:grpSpPr>
          <a:xfrm>
            <a:off x="3144625" y="1401509"/>
            <a:ext cx="7644556" cy="1600966"/>
            <a:chOff x="10693353" y="15048734"/>
            <a:chExt cx="30578224" cy="6403862"/>
          </a:xfrm>
        </p:grpSpPr>
        <p:grpSp>
          <p:nvGrpSpPr>
            <p:cNvPr id="32" name="Group 31">
              <a:extLst>
                <a:ext uri="{FF2B5EF4-FFF2-40B4-BE49-F238E27FC236}">
                  <a16:creationId xmlns:a16="http://schemas.microsoft.com/office/drawing/2014/main" id="{67A8ED07-015F-6137-63B7-08F59BC33F33}"/>
                </a:ext>
              </a:extLst>
            </p:cNvPr>
            <p:cNvGrpSpPr/>
            <p:nvPr/>
          </p:nvGrpSpPr>
          <p:grpSpPr>
            <a:xfrm>
              <a:off x="15767778" y="16206166"/>
              <a:ext cx="4736792" cy="4427197"/>
              <a:chOff x="10555696" y="2140479"/>
              <a:chExt cx="3253563" cy="3040912"/>
            </a:xfrm>
          </p:grpSpPr>
          <p:sp>
            <p:nvSpPr>
              <p:cNvPr id="40" name="Rectangle 39">
                <a:extLst>
                  <a:ext uri="{FF2B5EF4-FFF2-40B4-BE49-F238E27FC236}">
                    <a16:creationId xmlns:a16="http://schemas.microsoft.com/office/drawing/2014/main" id="{F3A6E399-CDA9-5C48-E16F-DEA9C56C01E3}"/>
                  </a:ext>
                </a:extLst>
              </p:cNvPr>
              <p:cNvSpPr/>
              <p:nvPr/>
            </p:nvSpPr>
            <p:spPr>
              <a:xfrm>
                <a:off x="10555696" y="2140479"/>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41" name="Rectangle 40">
                <a:extLst>
                  <a:ext uri="{FF2B5EF4-FFF2-40B4-BE49-F238E27FC236}">
                    <a16:creationId xmlns:a16="http://schemas.microsoft.com/office/drawing/2014/main" id="{8F84CB54-D8C2-DE36-D917-6879367B3779}"/>
                  </a:ext>
                </a:extLst>
              </p:cNvPr>
              <p:cNvSpPr/>
              <p:nvPr/>
            </p:nvSpPr>
            <p:spPr>
              <a:xfrm>
                <a:off x="11246707" y="2480990"/>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42" name="Rectangle 41">
                <a:extLst>
                  <a:ext uri="{FF2B5EF4-FFF2-40B4-BE49-F238E27FC236}">
                    <a16:creationId xmlns:a16="http://schemas.microsoft.com/office/drawing/2014/main" id="{FBE42466-1414-F224-736D-5EA5171D8EBF}"/>
                  </a:ext>
                </a:extLst>
              </p:cNvPr>
              <p:cNvSpPr/>
              <p:nvPr/>
            </p:nvSpPr>
            <p:spPr>
              <a:xfrm>
                <a:off x="11937718" y="2853129"/>
                <a:ext cx="489518" cy="161561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56" name="Rectangle 55">
                <a:extLst>
                  <a:ext uri="{FF2B5EF4-FFF2-40B4-BE49-F238E27FC236}">
                    <a16:creationId xmlns:a16="http://schemas.microsoft.com/office/drawing/2014/main" id="{19331ECD-FB64-C180-AF30-17A7A6E3397D}"/>
                  </a:ext>
                </a:extLst>
              </p:cNvPr>
              <p:cNvSpPr/>
              <p:nvPr/>
            </p:nvSpPr>
            <p:spPr>
              <a:xfrm>
                <a:off x="12628729" y="2480990"/>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57" name="Rectangle 56">
                <a:extLst>
                  <a:ext uri="{FF2B5EF4-FFF2-40B4-BE49-F238E27FC236}">
                    <a16:creationId xmlns:a16="http://schemas.microsoft.com/office/drawing/2014/main" id="{62F44E87-90F9-24B7-A9D7-404A9FD5ED77}"/>
                  </a:ext>
                </a:extLst>
              </p:cNvPr>
              <p:cNvSpPr/>
              <p:nvPr/>
            </p:nvSpPr>
            <p:spPr>
              <a:xfrm>
                <a:off x="13319741" y="2140479"/>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58" name="TextBox 57">
                <a:extLst>
                  <a:ext uri="{FF2B5EF4-FFF2-40B4-BE49-F238E27FC236}">
                    <a16:creationId xmlns:a16="http://schemas.microsoft.com/office/drawing/2014/main" id="{A1D8D362-5D5D-7B6C-64F0-920B578398FB}"/>
                  </a:ext>
                </a:extLst>
              </p:cNvPr>
              <p:cNvSpPr txBox="1"/>
              <p:nvPr/>
            </p:nvSpPr>
            <p:spPr>
              <a:xfrm>
                <a:off x="10784001" y="3255044"/>
                <a:ext cx="2776301" cy="811787"/>
              </a:xfrm>
              <a:prstGeom prst="rect">
                <a:avLst/>
              </a:prstGeom>
              <a:solidFill>
                <a:schemeClr val="accent1">
                  <a:lumMod val="20000"/>
                  <a:lumOff val="80000"/>
                </a:schemeClr>
              </a:solidFill>
              <a:ln w="28575">
                <a:solidFill>
                  <a:schemeClr val="tx1"/>
                </a:solidFill>
              </a:ln>
            </p:spPr>
            <p:txBody>
              <a:bodyPr wrap="square" rtlCol="0" anchor="ctr">
                <a:spAutoFit/>
              </a:bodyPr>
              <a:lstStyle/>
              <a:p>
                <a:pPr algn="ctr"/>
                <a:r>
                  <a:rPr lang="en-US" sz="1320" dirty="0">
                    <a:latin typeface="Helvetica" pitchFamily="2" charset="0"/>
                  </a:rPr>
                  <a:t>Pretrained</a:t>
                </a:r>
              </a:p>
            </p:txBody>
          </p:sp>
        </p:grpSp>
        <p:sp>
          <p:nvSpPr>
            <p:cNvPr id="34" name="TextBox 33">
              <a:extLst>
                <a:ext uri="{FF2B5EF4-FFF2-40B4-BE49-F238E27FC236}">
                  <a16:creationId xmlns:a16="http://schemas.microsoft.com/office/drawing/2014/main" id="{F6BA6C56-CBEC-AD62-271F-475AFF2AC6E0}"/>
                </a:ext>
              </a:extLst>
            </p:cNvPr>
            <p:cNvSpPr txBox="1"/>
            <p:nvPr/>
          </p:nvSpPr>
          <p:spPr>
            <a:xfrm>
              <a:off x="10693353" y="16905505"/>
              <a:ext cx="5859596" cy="3028519"/>
            </a:xfrm>
            <a:prstGeom prst="rect">
              <a:avLst/>
            </a:prstGeom>
            <a:noFill/>
            <a:ln w="28575">
              <a:noFill/>
            </a:ln>
          </p:spPr>
          <p:txBody>
            <a:bodyPr wrap="square" rtlCol="0" anchor="ctr">
              <a:spAutoFit/>
            </a:bodyPr>
            <a:lstStyle/>
            <a:p>
              <a:pPr algn="ctr"/>
              <a:r>
                <a:rPr lang="en-US" sz="1440" dirty="0">
                  <a:latin typeface="Helvetica" pitchFamily="2" charset="0"/>
                </a:rPr>
                <a:t>Original Generative Model</a:t>
              </a:r>
            </a:p>
          </p:txBody>
        </p:sp>
        <p:sp>
          <p:nvSpPr>
            <p:cNvPr id="35" name="Right Arrow 34">
              <a:extLst>
                <a:ext uri="{FF2B5EF4-FFF2-40B4-BE49-F238E27FC236}">
                  <a16:creationId xmlns:a16="http://schemas.microsoft.com/office/drawing/2014/main" id="{FBC81A7F-43AC-B8FE-EF93-B744835C9874}"/>
                </a:ext>
              </a:extLst>
            </p:cNvPr>
            <p:cNvSpPr/>
            <p:nvPr/>
          </p:nvSpPr>
          <p:spPr>
            <a:xfrm>
              <a:off x="20612787" y="17384061"/>
              <a:ext cx="1242624" cy="2071403"/>
            </a:xfrm>
            <a:prstGeom prst="rightArrow">
              <a:avLst>
                <a:gd name="adj1" fmla="val 50000"/>
                <a:gd name="adj2" fmla="val 77421"/>
              </a:avLst>
            </a:prstGeom>
            <a:solidFill>
              <a:schemeClr val="accent5">
                <a:lumMod val="7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grpSp>
          <p:nvGrpSpPr>
            <p:cNvPr id="36" name="Group 35">
              <a:extLst>
                <a:ext uri="{FF2B5EF4-FFF2-40B4-BE49-F238E27FC236}">
                  <a16:creationId xmlns:a16="http://schemas.microsoft.com/office/drawing/2014/main" id="{587D282B-8B47-408D-7425-BB66E5EAB3AF}"/>
                </a:ext>
              </a:extLst>
            </p:cNvPr>
            <p:cNvGrpSpPr/>
            <p:nvPr/>
          </p:nvGrpSpPr>
          <p:grpSpPr>
            <a:xfrm>
              <a:off x="21942513" y="15048734"/>
              <a:ext cx="19329064" cy="6403862"/>
              <a:chOff x="14879214" y="1224553"/>
              <a:chExt cx="13276566" cy="4398625"/>
            </a:xfrm>
          </p:grpSpPr>
          <p:pic>
            <p:nvPicPr>
              <p:cNvPr id="37" name="Google Shape;120;p1">
                <a:extLst>
                  <a:ext uri="{FF2B5EF4-FFF2-40B4-BE49-F238E27FC236}">
                    <a16:creationId xmlns:a16="http://schemas.microsoft.com/office/drawing/2014/main" id="{AAEF121D-4D8A-3A6F-E8F5-B2D73A522F71}"/>
                  </a:ext>
                </a:extLst>
              </p:cNvPr>
              <p:cNvPicPr preferRelativeResize="0"/>
              <p:nvPr/>
            </p:nvPicPr>
            <p:blipFill>
              <a:blip r:embed="rId11"/>
              <a:srcRect/>
              <a:stretch/>
            </p:blipFill>
            <p:spPr>
              <a:xfrm>
                <a:off x="14879214" y="1224553"/>
                <a:ext cx="4445995" cy="4398624"/>
              </a:xfrm>
              <a:prstGeom prst="rect">
                <a:avLst/>
              </a:prstGeom>
              <a:noFill/>
              <a:ln w="28575" cap="flat" cmpd="sng">
                <a:solidFill>
                  <a:schemeClr val="dk1"/>
                </a:solidFill>
                <a:prstDash val="solid"/>
                <a:round/>
                <a:headEnd type="none" w="sm" len="sm"/>
                <a:tailEnd type="none" w="sm" len="sm"/>
              </a:ln>
            </p:spPr>
          </p:pic>
          <p:pic>
            <p:nvPicPr>
              <p:cNvPr id="38" name="Google Shape;121;p1">
                <a:extLst>
                  <a:ext uri="{FF2B5EF4-FFF2-40B4-BE49-F238E27FC236}">
                    <a16:creationId xmlns:a16="http://schemas.microsoft.com/office/drawing/2014/main" id="{09E4729D-B681-8FE1-FA00-657BC73E6110}"/>
                  </a:ext>
                </a:extLst>
              </p:cNvPr>
              <p:cNvPicPr preferRelativeResize="0"/>
              <p:nvPr/>
            </p:nvPicPr>
            <p:blipFill>
              <a:blip r:embed="rId12"/>
              <a:srcRect/>
              <a:stretch/>
            </p:blipFill>
            <p:spPr>
              <a:xfrm>
                <a:off x="19341870" y="1224553"/>
                <a:ext cx="4398623" cy="4398623"/>
              </a:xfrm>
              <a:prstGeom prst="rect">
                <a:avLst/>
              </a:prstGeom>
              <a:noFill/>
              <a:ln w="28575" cap="flat" cmpd="sng">
                <a:solidFill>
                  <a:schemeClr val="dk1"/>
                </a:solidFill>
                <a:prstDash val="solid"/>
                <a:round/>
                <a:headEnd type="none" w="sm" len="sm"/>
                <a:tailEnd type="none" w="sm" len="sm"/>
              </a:ln>
            </p:spPr>
          </p:pic>
          <p:pic>
            <p:nvPicPr>
              <p:cNvPr id="39" name="Google Shape;122;p1">
                <a:extLst>
                  <a:ext uri="{FF2B5EF4-FFF2-40B4-BE49-F238E27FC236}">
                    <a16:creationId xmlns:a16="http://schemas.microsoft.com/office/drawing/2014/main" id="{F9470F72-495D-3047-FCD6-C5836F9EA84A}"/>
                  </a:ext>
                </a:extLst>
              </p:cNvPr>
              <p:cNvPicPr preferRelativeResize="0"/>
              <p:nvPr/>
            </p:nvPicPr>
            <p:blipFill>
              <a:blip r:embed="rId13"/>
              <a:srcRect/>
              <a:stretch/>
            </p:blipFill>
            <p:spPr>
              <a:xfrm>
                <a:off x="23757155" y="1224553"/>
                <a:ext cx="4398625" cy="4398625"/>
              </a:xfrm>
              <a:prstGeom prst="rect">
                <a:avLst/>
              </a:prstGeom>
              <a:noFill/>
              <a:ln w="28575" cap="flat" cmpd="sng">
                <a:solidFill>
                  <a:schemeClr val="dk1"/>
                </a:solidFill>
                <a:prstDash val="solid"/>
                <a:round/>
                <a:headEnd type="none" w="sm" len="sm"/>
                <a:tailEnd type="none" w="sm" len="sm"/>
              </a:ln>
            </p:spPr>
          </p:pic>
        </p:grpSp>
      </p:grpSp>
      <p:sp>
        <p:nvSpPr>
          <p:cNvPr id="3" name="TextBox 2">
            <a:extLst>
              <a:ext uri="{FF2B5EF4-FFF2-40B4-BE49-F238E27FC236}">
                <a16:creationId xmlns:a16="http://schemas.microsoft.com/office/drawing/2014/main" id="{6B2DFAD1-3585-C158-1D58-600153D6312D}"/>
              </a:ext>
            </a:extLst>
          </p:cNvPr>
          <p:cNvSpPr txBox="1"/>
          <p:nvPr/>
        </p:nvSpPr>
        <p:spPr>
          <a:xfrm>
            <a:off x="2096012" y="3001802"/>
            <a:ext cx="1423788" cy="400110"/>
          </a:xfrm>
          <a:prstGeom prst="rect">
            <a:avLst/>
          </a:prstGeom>
          <a:noFill/>
        </p:spPr>
        <p:txBody>
          <a:bodyPr wrap="none" rtlCol="0">
            <a:spAutoFit/>
          </a:bodyPr>
          <a:lstStyle/>
          <a:p>
            <a:r>
              <a:rPr lang="en-US" sz="2000" dirty="0">
                <a:solidFill>
                  <a:sysClr val="windowText" lastClr="000000"/>
                </a:solidFill>
                <a:latin typeface="Helvetica Light" panose="020B0403020202020204" pitchFamily="34" charset="0"/>
              </a:rPr>
              <a:t>Image Pair</a:t>
            </a:r>
          </a:p>
        </p:txBody>
      </p:sp>
      <p:grpSp>
        <p:nvGrpSpPr>
          <p:cNvPr id="2" name="Group 1">
            <a:extLst>
              <a:ext uri="{FF2B5EF4-FFF2-40B4-BE49-F238E27FC236}">
                <a16:creationId xmlns:a16="http://schemas.microsoft.com/office/drawing/2014/main" id="{84597B72-CD79-276E-1BD2-C5BA8BF52D25}"/>
              </a:ext>
            </a:extLst>
          </p:cNvPr>
          <p:cNvGrpSpPr/>
          <p:nvPr/>
        </p:nvGrpSpPr>
        <p:grpSpPr>
          <a:xfrm>
            <a:off x="3963315" y="3359095"/>
            <a:ext cx="1974962" cy="1591218"/>
            <a:chOff x="15938220" y="11669767"/>
            <a:chExt cx="7899849" cy="6364869"/>
          </a:xfrm>
        </p:grpSpPr>
        <p:grpSp>
          <p:nvGrpSpPr>
            <p:cNvPr id="4" name="Group 3">
              <a:extLst>
                <a:ext uri="{FF2B5EF4-FFF2-40B4-BE49-F238E27FC236}">
                  <a16:creationId xmlns:a16="http://schemas.microsoft.com/office/drawing/2014/main" id="{2BDEFB70-DB8C-2172-A567-F03590557DDC}"/>
                </a:ext>
              </a:extLst>
            </p:cNvPr>
            <p:cNvGrpSpPr/>
            <p:nvPr/>
          </p:nvGrpSpPr>
          <p:grpSpPr>
            <a:xfrm>
              <a:off x="17231443" y="11669767"/>
              <a:ext cx="5398377" cy="4434529"/>
              <a:chOff x="10054331" y="8436090"/>
              <a:chExt cx="3725651" cy="3040912"/>
            </a:xfrm>
          </p:grpSpPr>
          <p:sp>
            <p:nvSpPr>
              <p:cNvPr id="16" name="Rectangle 15">
                <a:extLst>
                  <a:ext uri="{FF2B5EF4-FFF2-40B4-BE49-F238E27FC236}">
                    <a16:creationId xmlns:a16="http://schemas.microsoft.com/office/drawing/2014/main" id="{908A834E-58DB-4726-4F6B-8192224C700D}"/>
                  </a:ext>
                </a:extLst>
              </p:cNvPr>
              <p:cNvSpPr/>
              <p:nvPr/>
            </p:nvSpPr>
            <p:spPr>
              <a:xfrm>
                <a:off x="10379179"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17" name="Rectangle 16">
                <a:extLst>
                  <a:ext uri="{FF2B5EF4-FFF2-40B4-BE49-F238E27FC236}">
                    <a16:creationId xmlns:a16="http://schemas.microsoft.com/office/drawing/2014/main" id="{BD32EE1B-E75D-53BB-5371-CA841208F1DF}"/>
                  </a:ext>
                </a:extLst>
              </p:cNvPr>
              <p:cNvSpPr/>
              <p:nvPr/>
            </p:nvSpPr>
            <p:spPr>
              <a:xfrm>
                <a:off x="11070190"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18" name="Rectangle 17">
                <a:extLst>
                  <a:ext uri="{FF2B5EF4-FFF2-40B4-BE49-F238E27FC236}">
                    <a16:creationId xmlns:a16="http://schemas.microsoft.com/office/drawing/2014/main" id="{9DA91739-D262-1050-8F33-E352489ED18F}"/>
                  </a:ext>
                </a:extLst>
              </p:cNvPr>
              <p:cNvSpPr/>
              <p:nvPr/>
            </p:nvSpPr>
            <p:spPr>
              <a:xfrm>
                <a:off x="11761201" y="9148740"/>
                <a:ext cx="489518" cy="161561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20" name="Rectangle 19">
                <a:extLst>
                  <a:ext uri="{FF2B5EF4-FFF2-40B4-BE49-F238E27FC236}">
                    <a16:creationId xmlns:a16="http://schemas.microsoft.com/office/drawing/2014/main" id="{EA916569-F1B8-630F-F15F-FDD07AE7A5A1}"/>
                  </a:ext>
                </a:extLst>
              </p:cNvPr>
              <p:cNvSpPr/>
              <p:nvPr/>
            </p:nvSpPr>
            <p:spPr>
              <a:xfrm>
                <a:off x="12452212"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21" name="Rectangle 20">
                <a:extLst>
                  <a:ext uri="{FF2B5EF4-FFF2-40B4-BE49-F238E27FC236}">
                    <a16:creationId xmlns:a16="http://schemas.microsoft.com/office/drawing/2014/main" id="{C7F30904-397D-1AC9-E002-4A1AA6A02E3C}"/>
                  </a:ext>
                </a:extLst>
              </p:cNvPr>
              <p:cNvSpPr/>
              <p:nvPr/>
            </p:nvSpPr>
            <p:spPr>
              <a:xfrm>
                <a:off x="13143224"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22" name="TextBox 21">
                <a:extLst>
                  <a:ext uri="{FF2B5EF4-FFF2-40B4-BE49-F238E27FC236}">
                    <a16:creationId xmlns:a16="http://schemas.microsoft.com/office/drawing/2014/main" id="{D3E45069-D3DF-18F2-516E-86DC10BD1D56}"/>
                  </a:ext>
                </a:extLst>
              </p:cNvPr>
              <p:cNvSpPr txBox="1"/>
              <p:nvPr/>
            </p:nvSpPr>
            <p:spPr>
              <a:xfrm>
                <a:off x="10054331" y="9340887"/>
                <a:ext cx="3725651" cy="1231319"/>
              </a:xfrm>
              <a:prstGeom prst="rect">
                <a:avLst/>
              </a:prstGeom>
              <a:solidFill>
                <a:schemeClr val="bg1">
                  <a:lumMod val="95000"/>
                </a:schemeClr>
              </a:solidFill>
              <a:ln w="28575">
                <a:solidFill>
                  <a:schemeClr val="tx1"/>
                </a:solidFill>
              </a:ln>
            </p:spPr>
            <p:txBody>
              <a:bodyPr wrap="square" rtlCol="0" anchor="ctr">
                <a:spAutoFit/>
              </a:bodyPr>
              <a:lstStyle/>
              <a:p>
                <a:pPr algn="ctr"/>
                <a:r>
                  <a:rPr lang="en-US" sz="1320" dirty="0">
                    <a:latin typeface="Helvetica" pitchFamily="2" charset="0"/>
                  </a:rPr>
                  <a:t>Standard</a:t>
                </a:r>
              </a:p>
              <a:p>
                <a:pPr algn="ctr">
                  <a:lnSpc>
                    <a:spcPct val="70000"/>
                  </a:lnSpc>
                </a:pPr>
                <a:r>
                  <a:rPr lang="en-US" sz="1320" dirty="0">
                    <a:latin typeface="Helvetica" pitchFamily="2" charset="0"/>
                  </a:rPr>
                  <a:t>Customization</a:t>
                </a:r>
              </a:p>
            </p:txBody>
          </p:sp>
        </p:grpSp>
        <p:sp>
          <p:nvSpPr>
            <p:cNvPr id="5" name="Right Arrow 4">
              <a:extLst>
                <a:ext uri="{FF2B5EF4-FFF2-40B4-BE49-F238E27FC236}">
                  <a16:creationId xmlns:a16="http://schemas.microsoft.com/office/drawing/2014/main" id="{65809389-FF9E-BFBD-C943-20E10F6BEE8F}"/>
                </a:ext>
              </a:extLst>
            </p:cNvPr>
            <p:cNvSpPr/>
            <p:nvPr/>
          </p:nvSpPr>
          <p:spPr>
            <a:xfrm>
              <a:off x="22716668" y="12906237"/>
              <a:ext cx="1121401" cy="2020162"/>
            </a:xfrm>
            <a:prstGeom prst="rightArrow">
              <a:avLst>
                <a:gd name="adj1" fmla="val 50000"/>
                <a:gd name="adj2" fmla="val 77421"/>
              </a:avLst>
            </a:prstGeom>
            <a:solidFill>
              <a:schemeClr val="bg1">
                <a:lumMod val="7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6" name="Left Brace 5">
              <a:extLst>
                <a:ext uri="{FF2B5EF4-FFF2-40B4-BE49-F238E27FC236}">
                  <a16:creationId xmlns:a16="http://schemas.microsoft.com/office/drawing/2014/main" id="{B390D08E-6BB7-F6E4-FE03-26F382DC230A}"/>
                </a:ext>
              </a:extLst>
            </p:cNvPr>
            <p:cNvSpPr/>
            <p:nvPr/>
          </p:nvSpPr>
          <p:spPr>
            <a:xfrm rot="10800000">
              <a:off x="15938220" y="11713995"/>
              <a:ext cx="470700" cy="4496974"/>
            </a:xfrm>
            <a:prstGeom prst="leftBrace">
              <a:avLst>
                <a:gd name="adj1" fmla="val 52544"/>
                <a:gd name="adj2" fmla="val 50794"/>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48" dirty="0"/>
            </a:p>
          </p:txBody>
        </p:sp>
        <p:sp>
          <p:nvSpPr>
            <p:cNvPr id="14" name="TextBox 13">
              <a:extLst>
                <a:ext uri="{FF2B5EF4-FFF2-40B4-BE49-F238E27FC236}">
                  <a16:creationId xmlns:a16="http://schemas.microsoft.com/office/drawing/2014/main" id="{C1105DD2-7237-1AA0-BCF2-FC66123F1AC3}"/>
                </a:ext>
              </a:extLst>
            </p:cNvPr>
            <p:cNvSpPr txBox="1"/>
            <p:nvPr/>
          </p:nvSpPr>
          <p:spPr>
            <a:xfrm>
              <a:off x="16578764" y="15892513"/>
              <a:ext cx="6961081" cy="2142123"/>
            </a:xfrm>
            <a:prstGeom prst="rect">
              <a:avLst/>
            </a:prstGeom>
            <a:noFill/>
            <a:ln w="28575">
              <a:noFill/>
            </a:ln>
          </p:spPr>
          <p:txBody>
            <a:bodyPr wrap="square" rtlCol="0" anchor="ctr">
              <a:spAutoFit/>
            </a:bodyPr>
            <a:lstStyle/>
            <a:p>
              <a:pPr algn="ctr"/>
              <a:r>
                <a:rPr lang="en-US" sz="1440" dirty="0">
                  <a:solidFill>
                    <a:schemeClr val="tx1">
                      <a:lumMod val="75000"/>
                      <a:lumOff val="25000"/>
                    </a:schemeClr>
                  </a:solidFill>
                  <a:latin typeface="Helvetica" pitchFamily="2" charset="0"/>
                </a:rPr>
                <a:t>fine-tune on style images only</a:t>
              </a:r>
            </a:p>
          </p:txBody>
        </p:sp>
        <p:cxnSp>
          <p:nvCxnSpPr>
            <p:cNvPr id="15" name="Straight Arrow Connector 14">
              <a:extLst>
                <a:ext uri="{FF2B5EF4-FFF2-40B4-BE49-F238E27FC236}">
                  <a16:creationId xmlns:a16="http://schemas.microsoft.com/office/drawing/2014/main" id="{230D57FE-D104-51AC-BF26-F1D158BFB5C6}"/>
                </a:ext>
              </a:extLst>
            </p:cNvPr>
            <p:cNvCxnSpPr>
              <a:cxnSpLocks/>
              <a:stCxn id="6" idx="1"/>
              <a:endCxn id="22" idx="1"/>
            </p:cNvCxnSpPr>
            <p:nvPr/>
          </p:nvCxnSpPr>
          <p:spPr>
            <a:xfrm flipV="1">
              <a:off x="16408920" y="13887034"/>
              <a:ext cx="822524" cy="39744"/>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EC08530F-E23F-DE40-D86D-3020FFA2AC1D}"/>
              </a:ext>
            </a:extLst>
          </p:cNvPr>
          <p:cNvGrpSpPr/>
          <p:nvPr/>
        </p:nvGrpSpPr>
        <p:grpSpPr>
          <a:xfrm>
            <a:off x="6323515" y="4676452"/>
            <a:ext cx="4233526" cy="380181"/>
            <a:chOff x="23365946" y="19284673"/>
            <a:chExt cx="16934103" cy="1520725"/>
          </a:xfrm>
        </p:grpSpPr>
        <p:sp>
          <p:nvSpPr>
            <p:cNvPr id="28" name="Title 1">
              <a:extLst>
                <a:ext uri="{FF2B5EF4-FFF2-40B4-BE49-F238E27FC236}">
                  <a16:creationId xmlns:a16="http://schemas.microsoft.com/office/drawing/2014/main" id="{C406A494-661E-FFB8-1F7A-D0B777C38897}"/>
                </a:ext>
              </a:extLst>
            </p:cNvPr>
            <p:cNvSpPr txBox="1">
              <a:spLocks/>
            </p:cNvSpPr>
            <p:nvPr/>
          </p:nvSpPr>
          <p:spPr>
            <a:xfrm>
              <a:off x="23365946" y="19284673"/>
              <a:ext cx="4068991" cy="1516429"/>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500" dirty="0"/>
                <a:t>seed 1</a:t>
              </a:r>
            </a:p>
          </p:txBody>
        </p:sp>
        <p:sp>
          <p:nvSpPr>
            <p:cNvPr id="29" name="Title 1">
              <a:extLst>
                <a:ext uri="{FF2B5EF4-FFF2-40B4-BE49-F238E27FC236}">
                  <a16:creationId xmlns:a16="http://schemas.microsoft.com/office/drawing/2014/main" id="{070051C9-603A-66E2-5EE2-EFE3B89DD34F}"/>
                </a:ext>
              </a:extLst>
            </p:cNvPr>
            <p:cNvSpPr txBox="1">
              <a:spLocks/>
            </p:cNvSpPr>
            <p:nvPr/>
          </p:nvSpPr>
          <p:spPr>
            <a:xfrm>
              <a:off x="29798502" y="19288969"/>
              <a:ext cx="4068991" cy="1516429"/>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500" dirty="0"/>
                <a:t>seed 2</a:t>
              </a:r>
            </a:p>
          </p:txBody>
        </p:sp>
        <p:sp>
          <p:nvSpPr>
            <p:cNvPr id="30" name="Title 1">
              <a:extLst>
                <a:ext uri="{FF2B5EF4-FFF2-40B4-BE49-F238E27FC236}">
                  <a16:creationId xmlns:a16="http://schemas.microsoft.com/office/drawing/2014/main" id="{9E9AE740-109D-FCC7-FE60-A174BE8374E6}"/>
                </a:ext>
              </a:extLst>
            </p:cNvPr>
            <p:cNvSpPr txBox="1">
              <a:spLocks/>
            </p:cNvSpPr>
            <p:nvPr/>
          </p:nvSpPr>
          <p:spPr>
            <a:xfrm>
              <a:off x="36231058" y="19284674"/>
              <a:ext cx="4068991" cy="1516429"/>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500" dirty="0"/>
                <a:t>seed 3</a:t>
              </a:r>
            </a:p>
          </p:txBody>
        </p:sp>
      </p:grpSp>
      <p:pic>
        <p:nvPicPr>
          <p:cNvPr id="43" name="Graphic 42" descr="Single gear with solid fill">
            <a:extLst>
              <a:ext uri="{FF2B5EF4-FFF2-40B4-BE49-F238E27FC236}">
                <a16:creationId xmlns:a16="http://schemas.microsoft.com/office/drawing/2014/main" id="{079C3E7A-6050-74B5-9BF0-BEBF93B043D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96771" y="3770040"/>
            <a:ext cx="188803" cy="188803"/>
          </a:xfrm>
          <a:prstGeom prst="rect">
            <a:avLst/>
          </a:prstGeom>
        </p:spPr>
      </p:pic>
      <p:pic>
        <p:nvPicPr>
          <p:cNvPr id="44" name="Graphic 43" descr="Single gear with solid fill">
            <a:extLst>
              <a:ext uri="{FF2B5EF4-FFF2-40B4-BE49-F238E27FC236}">
                <a16:creationId xmlns:a16="http://schemas.microsoft.com/office/drawing/2014/main" id="{56388C8B-1A28-3B83-D269-062B8C5EC74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04513" y="3696130"/>
            <a:ext cx="188803" cy="188803"/>
          </a:xfrm>
          <a:prstGeom prst="rect">
            <a:avLst/>
          </a:prstGeom>
        </p:spPr>
      </p:pic>
      <p:sp>
        <p:nvSpPr>
          <p:cNvPr id="67" name="Multiply 66">
            <a:extLst>
              <a:ext uri="{FF2B5EF4-FFF2-40B4-BE49-F238E27FC236}">
                <a16:creationId xmlns:a16="http://schemas.microsoft.com/office/drawing/2014/main" id="{DA10F300-6848-BED3-FA00-332C7F05616D}"/>
              </a:ext>
            </a:extLst>
          </p:cNvPr>
          <p:cNvSpPr/>
          <p:nvPr/>
        </p:nvSpPr>
        <p:spPr>
          <a:xfrm>
            <a:off x="1544487" y="3352389"/>
            <a:ext cx="1113153" cy="1126559"/>
          </a:xfrm>
          <a:prstGeom prst="mathMultiply">
            <a:avLst/>
          </a:prstGeom>
          <a:solidFill>
            <a:srgbClr val="FF72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dirty="0">
              <a:solidFill>
                <a:srgbClr val="FF726D"/>
              </a:solidFill>
            </a:endParaRPr>
          </a:p>
        </p:txBody>
      </p:sp>
      <p:grpSp>
        <p:nvGrpSpPr>
          <p:cNvPr id="48" name="Group 47">
            <a:extLst>
              <a:ext uri="{FF2B5EF4-FFF2-40B4-BE49-F238E27FC236}">
                <a16:creationId xmlns:a16="http://schemas.microsoft.com/office/drawing/2014/main" id="{40EF922B-5C11-D5E1-B90D-D3C38775B523}"/>
              </a:ext>
            </a:extLst>
          </p:cNvPr>
          <p:cNvGrpSpPr/>
          <p:nvPr/>
        </p:nvGrpSpPr>
        <p:grpSpPr>
          <a:xfrm>
            <a:off x="2164935" y="5408967"/>
            <a:ext cx="3299082" cy="589007"/>
            <a:chOff x="2164935" y="5408967"/>
            <a:chExt cx="3299082" cy="589007"/>
          </a:xfrm>
        </p:grpSpPr>
        <p:sp>
          <p:nvSpPr>
            <p:cNvPr id="64" name="Title 1">
              <a:extLst>
                <a:ext uri="{FF2B5EF4-FFF2-40B4-BE49-F238E27FC236}">
                  <a16:creationId xmlns:a16="http://schemas.microsoft.com/office/drawing/2014/main" id="{2A3601F1-190E-B828-2FF0-0B1199EE7BBD}"/>
                </a:ext>
              </a:extLst>
            </p:cNvPr>
            <p:cNvSpPr txBox="1">
              <a:spLocks/>
            </p:cNvSpPr>
            <p:nvPr/>
          </p:nvSpPr>
          <p:spPr>
            <a:xfrm>
              <a:off x="2720272" y="5408967"/>
              <a:ext cx="2743745" cy="589007"/>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2100" dirty="0"/>
                <a:t>Overfit to dog in image (head shape, ears, collar)</a:t>
              </a:r>
            </a:p>
          </p:txBody>
        </p:sp>
        <p:pic>
          <p:nvPicPr>
            <p:cNvPr id="45" name="Picture 44">
              <a:extLst>
                <a:ext uri="{FF2B5EF4-FFF2-40B4-BE49-F238E27FC236}">
                  <a16:creationId xmlns:a16="http://schemas.microsoft.com/office/drawing/2014/main" id="{BEDD4B89-EB61-F1E8-AFBF-F3FF50A991BA}"/>
                </a:ext>
              </a:extLst>
            </p:cNvPr>
            <p:cNvPicPr>
              <a:picLocks noChangeAspect="1"/>
            </p:cNvPicPr>
            <p:nvPr/>
          </p:nvPicPr>
          <p:blipFill rotWithShape="1">
            <a:blip r:embed="rId16"/>
            <a:srcRect l="54001" t="24641" r="15383" b="23942"/>
            <a:stretch/>
          </p:blipFill>
          <p:spPr>
            <a:xfrm>
              <a:off x="2164935" y="5423670"/>
              <a:ext cx="555337" cy="559599"/>
            </a:xfrm>
            <a:prstGeom prst="rect">
              <a:avLst/>
            </a:prstGeom>
          </p:spPr>
        </p:pic>
      </p:grpSp>
      <p:grpSp>
        <p:nvGrpSpPr>
          <p:cNvPr id="47" name="Group 46">
            <a:extLst>
              <a:ext uri="{FF2B5EF4-FFF2-40B4-BE49-F238E27FC236}">
                <a16:creationId xmlns:a16="http://schemas.microsoft.com/office/drawing/2014/main" id="{795EAB92-E653-63AA-B92D-BB6F1553184C}"/>
              </a:ext>
            </a:extLst>
          </p:cNvPr>
          <p:cNvGrpSpPr/>
          <p:nvPr/>
        </p:nvGrpSpPr>
        <p:grpSpPr>
          <a:xfrm>
            <a:off x="6488349" y="5032515"/>
            <a:ext cx="2629943" cy="1325563"/>
            <a:chOff x="6488349" y="5032515"/>
            <a:chExt cx="2629943" cy="1325563"/>
          </a:xfrm>
        </p:grpSpPr>
        <p:sp>
          <p:nvSpPr>
            <p:cNvPr id="62" name="Title 1">
              <a:extLst>
                <a:ext uri="{FF2B5EF4-FFF2-40B4-BE49-F238E27FC236}">
                  <a16:creationId xmlns:a16="http://schemas.microsoft.com/office/drawing/2014/main" id="{DEB80B05-1371-2F7B-B15F-14B6E2F5A131}"/>
                </a:ext>
              </a:extLst>
            </p:cNvPr>
            <p:cNvSpPr txBox="1">
              <a:spLocks/>
            </p:cNvSpPr>
            <p:nvPr/>
          </p:nvSpPr>
          <p:spPr>
            <a:xfrm>
              <a:off x="6946328" y="5032515"/>
              <a:ext cx="2171964" cy="1325563"/>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2150" dirty="0"/>
                <a:t>Overfit to background color</a:t>
              </a:r>
            </a:p>
          </p:txBody>
        </p:sp>
        <p:pic>
          <p:nvPicPr>
            <p:cNvPr id="46" name="Picture 45">
              <a:extLst>
                <a:ext uri="{FF2B5EF4-FFF2-40B4-BE49-F238E27FC236}">
                  <a16:creationId xmlns:a16="http://schemas.microsoft.com/office/drawing/2014/main" id="{728445D2-66B7-8A64-7AFB-C254F52F5310}"/>
                </a:ext>
              </a:extLst>
            </p:cNvPr>
            <p:cNvPicPr>
              <a:picLocks noChangeAspect="1"/>
            </p:cNvPicPr>
            <p:nvPr/>
          </p:nvPicPr>
          <p:blipFill rotWithShape="1">
            <a:blip r:embed="rId16"/>
            <a:srcRect l="54001" t="24641" r="15383" b="23942"/>
            <a:stretch/>
          </p:blipFill>
          <p:spPr>
            <a:xfrm>
              <a:off x="6488349" y="5415496"/>
              <a:ext cx="555337" cy="559599"/>
            </a:xfrm>
            <a:prstGeom prst="rect">
              <a:avLst/>
            </a:prstGeom>
          </p:spPr>
        </p:pic>
      </p:grpSp>
      <p:sp>
        <p:nvSpPr>
          <p:cNvPr id="49" name="TextBox 48">
            <a:extLst>
              <a:ext uri="{FF2B5EF4-FFF2-40B4-BE49-F238E27FC236}">
                <a16:creationId xmlns:a16="http://schemas.microsoft.com/office/drawing/2014/main" id="{56AC4FCE-D1EF-6F8B-D7E2-3B2187EF6E3B}"/>
              </a:ext>
            </a:extLst>
          </p:cNvPr>
          <p:cNvSpPr txBox="1"/>
          <p:nvPr/>
        </p:nvSpPr>
        <p:spPr>
          <a:xfrm>
            <a:off x="9580774" y="6506523"/>
            <a:ext cx="3009260" cy="338554"/>
          </a:xfrm>
          <a:prstGeom prst="rect">
            <a:avLst/>
          </a:prstGeom>
          <a:noFill/>
        </p:spPr>
        <p:txBody>
          <a:bodyPr wrap="square" rtlCol="0">
            <a:spAutoFit/>
          </a:bodyPr>
          <a:lstStyle/>
          <a:p>
            <a:r>
              <a:rPr lang="en-US" sz="1600" dirty="0">
                <a:solidFill>
                  <a:sysClr val="windowText" lastClr="000000"/>
                </a:solidFill>
                <a:latin typeface="Helvetica Light" panose="020B0403020202020204" pitchFamily="34" charset="0"/>
              </a:rPr>
              <a:t>icon credits: </a:t>
            </a:r>
            <a:r>
              <a:rPr lang="en-US" sz="1600" dirty="0" err="1">
                <a:solidFill>
                  <a:sysClr val="windowText" lastClr="000000"/>
                </a:solidFill>
                <a:latin typeface="Helvetica Light" panose="020B0403020202020204" pitchFamily="34" charset="0"/>
              </a:rPr>
              <a:t>vecteezy.com</a:t>
            </a:r>
            <a:endParaRPr lang="en-US" sz="1600" dirty="0">
              <a:solidFill>
                <a:sysClr val="windowText" lastClr="000000"/>
              </a:solidFill>
              <a:latin typeface="Helvetica Light" panose="020B0403020202020204" pitchFamily="34" charset="0"/>
            </a:endParaRPr>
          </a:p>
        </p:txBody>
      </p:sp>
      <p:sp>
        <p:nvSpPr>
          <p:cNvPr id="33" name="Slide Number Placeholder 32">
            <a:extLst>
              <a:ext uri="{FF2B5EF4-FFF2-40B4-BE49-F238E27FC236}">
                <a16:creationId xmlns:a16="http://schemas.microsoft.com/office/drawing/2014/main" id="{FF03EFFC-DC9A-6F6C-1955-C5DF2F428B91}"/>
              </a:ext>
            </a:extLst>
          </p:cNvPr>
          <p:cNvSpPr>
            <a:spLocks noGrp="1"/>
          </p:cNvSpPr>
          <p:nvPr>
            <p:ph type="sldNum" sz="quarter" idx="12"/>
          </p:nvPr>
        </p:nvSpPr>
        <p:spPr/>
        <p:txBody>
          <a:bodyPr/>
          <a:lstStyle/>
          <a:p>
            <a:fld id="{3264C1AE-DE44-4966-837A-438CCB5D2F67}" type="slidenum">
              <a:rPr lang="en-US" smtClean="0"/>
              <a:t>8</a:t>
            </a:fld>
            <a:endParaRPr lang="en-US"/>
          </a:p>
        </p:txBody>
      </p:sp>
      <p:pic>
        <p:nvPicPr>
          <p:cNvPr id="50" name="Audio 49">
            <a:extLst>
              <a:ext uri="{FF2B5EF4-FFF2-40B4-BE49-F238E27FC236}">
                <a16:creationId xmlns:a16="http://schemas.microsoft.com/office/drawing/2014/main" id="{4857B7C1-BB1C-EE82-0176-D0D32CD13432}"/>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599846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14">
        <p159:morph option="byObject"/>
      </p:transition>
    </mc:Choice>
    <mc:Fallback xmlns="">
      <p:transition spd="slow" advTm="12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Left Brace 96">
            <a:extLst>
              <a:ext uri="{FF2B5EF4-FFF2-40B4-BE49-F238E27FC236}">
                <a16:creationId xmlns:a16="http://schemas.microsoft.com/office/drawing/2014/main" id="{A56B16BD-443B-CFE6-7978-7577B3EBDC65}"/>
              </a:ext>
            </a:extLst>
          </p:cNvPr>
          <p:cNvSpPr/>
          <p:nvPr/>
        </p:nvSpPr>
        <p:spPr>
          <a:xfrm rot="16200000">
            <a:off x="3285267" y="4032820"/>
            <a:ext cx="177325" cy="1108633"/>
          </a:xfrm>
          <a:prstGeom prst="leftBrace">
            <a:avLst>
              <a:gd name="adj1" fmla="val 52544"/>
              <a:gd name="adj2" fmla="val 50794"/>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48"/>
          </a:p>
        </p:txBody>
      </p:sp>
      <p:cxnSp>
        <p:nvCxnSpPr>
          <p:cNvPr id="3" name="Elbow Connector 2">
            <a:extLst>
              <a:ext uri="{FF2B5EF4-FFF2-40B4-BE49-F238E27FC236}">
                <a16:creationId xmlns:a16="http://schemas.microsoft.com/office/drawing/2014/main" id="{0A383E9E-1DB7-2468-028A-463326BDDA32}"/>
              </a:ext>
            </a:extLst>
          </p:cNvPr>
          <p:cNvCxnSpPr>
            <a:cxnSpLocks/>
            <a:stCxn id="97" idx="1"/>
          </p:cNvCxnSpPr>
          <p:nvPr/>
        </p:nvCxnSpPr>
        <p:spPr>
          <a:xfrm rot="16200000" flipH="1">
            <a:off x="3359926" y="4698605"/>
            <a:ext cx="945664" cy="900052"/>
          </a:xfrm>
          <a:prstGeom prst="bentConnector3">
            <a:avLst>
              <a:gd name="adj1" fmla="val 99835"/>
            </a:avLst>
          </a:prstGeom>
          <a:ln w="28575">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3417C03C-2AE7-F1FD-476E-A85424873E4D}"/>
              </a:ext>
            </a:extLst>
          </p:cNvPr>
          <p:cNvSpPr/>
          <p:nvPr/>
        </p:nvSpPr>
        <p:spPr>
          <a:xfrm>
            <a:off x="1363980" y="3008847"/>
            <a:ext cx="2747032" cy="1746859"/>
          </a:xfrm>
          <a:prstGeom prst="rect">
            <a:avLst/>
          </a:prstGeom>
          <a:solidFill>
            <a:srgbClr val="CDDFC9">
              <a:alpha val="7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grpSp>
        <p:nvGrpSpPr>
          <p:cNvPr id="8" name="Group 7">
            <a:extLst>
              <a:ext uri="{FF2B5EF4-FFF2-40B4-BE49-F238E27FC236}">
                <a16:creationId xmlns:a16="http://schemas.microsoft.com/office/drawing/2014/main" id="{E88066A6-4AA7-34C6-A64F-D0EB79C06E72}"/>
              </a:ext>
            </a:extLst>
          </p:cNvPr>
          <p:cNvGrpSpPr/>
          <p:nvPr/>
        </p:nvGrpSpPr>
        <p:grpSpPr>
          <a:xfrm>
            <a:off x="2813697" y="3366538"/>
            <a:ext cx="1120464" cy="1354845"/>
            <a:chOff x="22705652" y="10238106"/>
            <a:chExt cx="11175824" cy="13513614"/>
          </a:xfrm>
        </p:grpSpPr>
        <p:pic>
          <p:nvPicPr>
            <p:cNvPr id="9" name="Picture 4">
              <a:extLst>
                <a:ext uri="{FF2B5EF4-FFF2-40B4-BE49-F238E27FC236}">
                  <a16:creationId xmlns:a16="http://schemas.microsoft.com/office/drawing/2014/main" id="{77E7725A-5840-735E-6D96-ECE11C5A948A}"/>
                </a:ext>
              </a:extLst>
            </p:cNvPr>
            <p:cNvPicPr>
              <a:picLocks noChangeAspect="1" noChangeArrowheads="1"/>
            </p:cNvPicPr>
            <p:nvPr/>
          </p:nvPicPr>
          <p:blipFill>
            <a:blip r:embed="rId5"/>
            <a:srcRect/>
            <a:stretch/>
          </p:blipFill>
          <p:spPr bwMode="auto">
            <a:xfrm>
              <a:off x="22705652" y="10238106"/>
              <a:ext cx="11175824" cy="11175825"/>
            </a:xfrm>
            <a:prstGeom prst="rect">
              <a:avLst/>
            </a:prstGeom>
            <a:solidFill>
              <a:schemeClr val="bg2"/>
            </a:solidFill>
            <a:ln w="28575">
              <a:solidFill>
                <a:schemeClr val="tx1"/>
              </a:solidFill>
            </a:ln>
          </p:spPr>
        </p:pic>
        <p:sp>
          <p:nvSpPr>
            <p:cNvPr id="10" name="TextBox 9">
              <a:extLst>
                <a:ext uri="{FF2B5EF4-FFF2-40B4-BE49-F238E27FC236}">
                  <a16:creationId xmlns:a16="http://schemas.microsoft.com/office/drawing/2014/main" id="{2A22C165-01D5-FA42-8F2F-DC98EC061424}"/>
                </a:ext>
              </a:extLst>
            </p:cNvPr>
            <p:cNvSpPr txBox="1"/>
            <p:nvPr/>
          </p:nvSpPr>
          <p:spPr>
            <a:xfrm>
              <a:off x="23677716" y="21487706"/>
              <a:ext cx="9231707" cy="2264014"/>
            </a:xfrm>
            <a:prstGeom prst="rect">
              <a:avLst/>
            </a:prstGeom>
            <a:noFill/>
          </p:spPr>
          <p:txBody>
            <a:bodyPr wrap="square" rtlCol="0" anchor="ctr">
              <a:spAutoFit/>
            </a:bodyPr>
            <a:lstStyle/>
            <a:p>
              <a:pPr algn="ctr"/>
              <a:r>
                <a:rPr lang="en-US" sz="875" dirty="0">
                  <a:latin typeface="Helvetica Light" panose="020B0403020202020204" pitchFamily="34" charset="0"/>
                </a:rPr>
                <a:t>Style image</a:t>
              </a:r>
            </a:p>
          </p:txBody>
        </p:sp>
      </p:grpSp>
      <p:grpSp>
        <p:nvGrpSpPr>
          <p:cNvPr id="7" name="Group 6">
            <a:extLst>
              <a:ext uri="{FF2B5EF4-FFF2-40B4-BE49-F238E27FC236}">
                <a16:creationId xmlns:a16="http://schemas.microsoft.com/office/drawing/2014/main" id="{519B1E99-63E1-2436-86B9-11EB92262E65}"/>
              </a:ext>
            </a:extLst>
          </p:cNvPr>
          <p:cNvGrpSpPr/>
          <p:nvPr/>
        </p:nvGrpSpPr>
        <p:grpSpPr>
          <a:xfrm>
            <a:off x="1540832" y="3366537"/>
            <a:ext cx="1120464" cy="1354845"/>
            <a:chOff x="10009727" y="10238106"/>
            <a:chExt cx="11175824" cy="13513610"/>
          </a:xfrm>
        </p:grpSpPr>
        <p:sp>
          <p:nvSpPr>
            <p:cNvPr id="11" name="TextBox 10">
              <a:extLst>
                <a:ext uri="{FF2B5EF4-FFF2-40B4-BE49-F238E27FC236}">
                  <a16:creationId xmlns:a16="http://schemas.microsoft.com/office/drawing/2014/main" id="{4E3BFBB1-0631-FBC1-2C83-8AD08F68F3D7}"/>
                </a:ext>
              </a:extLst>
            </p:cNvPr>
            <p:cNvSpPr txBox="1"/>
            <p:nvPr/>
          </p:nvSpPr>
          <p:spPr>
            <a:xfrm>
              <a:off x="10297964" y="21487703"/>
              <a:ext cx="10599350" cy="2264013"/>
            </a:xfrm>
            <a:prstGeom prst="rect">
              <a:avLst/>
            </a:prstGeom>
            <a:noFill/>
          </p:spPr>
          <p:txBody>
            <a:bodyPr wrap="square" rtlCol="0" anchor="ctr">
              <a:spAutoFit/>
            </a:bodyPr>
            <a:lstStyle/>
            <a:p>
              <a:pPr algn="ctr"/>
              <a:r>
                <a:rPr lang="en-US" sz="875" dirty="0">
                  <a:latin typeface="Helvetica Light" panose="020B0403020202020204" pitchFamily="34" charset="0"/>
                </a:rPr>
                <a:t>Content image</a:t>
              </a:r>
            </a:p>
          </p:txBody>
        </p:sp>
        <p:pic>
          <p:nvPicPr>
            <p:cNvPr id="12" name="Picture 2">
              <a:extLst>
                <a:ext uri="{FF2B5EF4-FFF2-40B4-BE49-F238E27FC236}">
                  <a16:creationId xmlns:a16="http://schemas.microsoft.com/office/drawing/2014/main" id="{86ED98B6-744C-99FD-77C0-7BC173A6BC65}"/>
                </a:ext>
              </a:extLst>
            </p:cNvPr>
            <p:cNvPicPr>
              <a:picLocks noChangeAspect="1" noChangeArrowheads="1"/>
            </p:cNvPicPr>
            <p:nvPr/>
          </p:nvPicPr>
          <p:blipFill>
            <a:blip r:embed="rId6"/>
            <a:srcRect/>
            <a:stretch/>
          </p:blipFill>
          <p:spPr bwMode="auto">
            <a:xfrm>
              <a:off x="10009727" y="10238106"/>
              <a:ext cx="11175824" cy="11175825"/>
            </a:xfrm>
            <a:prstGeom prst="rect">
              <a:avLst/>
            </a:prstGeom>
            <a:solidFill>
              <a:schemeClr val="bg2"/>
            </a:solidFill>
            <a:ln w="28575">
              <a:solidFill>
                <a:schemeClr val="tx1"/>
              </a:solidFill>
            </a:ln>
          </p:spPr>
        </p:pic>
      </p:grpSp>
      <p:grpSp>
        <p:nvGrpSpPr>
          <p:cNvPr id="31" name="Group 30">
            <a:extLst>
              <a:ext uri="{FF2B5EF4-FFF2-40B4-BE49-F238E27FC236}">
                <a16:creationId xmlns:a16="http://schemas.microsoft.com/office/drawing/2014/main" id="{D7FD289D-6400-6A27-BB74-BE99EF595A6E}"/>
              </a:ext>
            </a:extLst>
          </p:cNvPr>
          <p:cNvGrpSpPr/>
          <p:nvPr/>
        </p:nvGrpSpPr>
        <p:grpSpPr>
          <a:xfrm>
            <a:off x="3144625" y="1401509"/>
            <a:ext cx="7644556" cy="1600966"/>
            <a:chOff x="10693353" y="15048734"/>
            <a:chExt cx="30578224" cy="6403862"/>
          </a:xfrm>
        </p:grpSpPr>
        <p:grpSp>
          <p:nvGrpSpPr>
            <p:cNvPr id="32" name="Group 31">
              <a:extLst>
                <a:ext uri="{FF2B5EF4-FFF2-40B4-BE49-F238E27FC236}">
                  <a16:creationId xmlns:a16="http://schemas.microsoft.com/office/drawing/2014/main" id="{67A8ED07-015F-6137-63B7-08F59BC33F33}"/>
                </a:ext>
              </a:extLst>
            </p:cNvPr>
            <p:cNvGrpSpPr/>
            <p:nvPr/>
          </p:nvGrpSpPr>
          <p:grpSpPr>
            <a:xfrm>
              <a:off x="15767778" y="16206166"/>
              <a:ext cx="4736792" cy="4427197"/>
              <a:chOff x="10555696" y="2140479"/>
              <a:chExt cx="3253563" cy="3040912"/>
            </a:xfrm>
          </p:grpSpPr>
          <p:sp>
            <p:nvSpPr>
              <p:cNvPr id="40" name="Rectangle 39">
                <a:extLst>
                  <a:ext uri="{FF2B5EF4-FFF2-40B4-BE49-F238E27FC236}">
                    <a16:creationId xmlns:a16="http://schemas.microsoft.com/office/drawing/2014/main" id="{F3A6E399-CDA9-5C48-E16F-DEA9C56C01E3}"/>
                  </a:ext>
                </a:extLst>
              </p:cNvPr>
              <p:cNvSpPr/>
              <p:nvPr/>
            </p:nvSpPr>
            <p:spPr>
              <a:xfrm>
                <a:off x="10555696" y="2140479"/>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41" name="Rectangle 40">
                <a:extLst>
                  <a:ext uri="{FF2B5EF4-FFF2-40B4-BE49-F238E27FC236}">
                    <a16:creationId xmlns:a16="http://schemas.microsoft.com/office/drawing/2014/main" id="{8F84CB54-D8C2-DE36-D917-6879367B3779}"/>
                  </a:ext>
                </a:extLst>
              </p:cNvPr>
              <p:cNvSpPr/>
              <p:nvPr/>
            </p:nvSpPr>
            <p:spPr>
              <a:xfrm>
                <a:off x="11246707" y="2480990"/>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42" name="Rectangle 41">
                <a:extLst>
                  <a:ext uri="{FF2B5EF4-FFF2-40B4-BE49-F238E27FC236}">
                    <a16:creationId xmlns:a16="http://schemas.microsoft.com/office/drawing/2014/main" id="{FBE42466-1414-F224-736D-5EA5171D8EBF}"/>
                  </a:ext>
                </a:extLst>
              </p:cNvPr>
              <p:cNvSpPr/>
              <p:nvPr/>
            </p:nvSpPr>
            <p:spPr>
              <a:xfrm>
                <a:off x="11937718" y="2853129"/>
                <a:ext cx="489518" cy="161561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56" name="Rectangle 55">
                <a:extLst>
                  <a:ext uri="{FF2B5EF4-FFF2-40B4-BE49-F238E27FC236}">
                    <a16:creationId xmlns:a16="http://schemas.microsoft.com/office/drawing/2014/main" id="{19331ECD-FB64-C180-AF30-17A7A6E3397D}"/>
                  </a:ext>
                </a:extLst>
              </p:cNvPr>
              <p:cNvSpPr/>
              <p:nvPr/>
            </p:nvSpPr>
            <p:spPr>
              <a:xfrm>
                <a:off x="12628729" y="2480990"/>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57" name="Rectangle 56">
                <a:extLst>
                  <a:ext uri="{FF2B5EF4-FFF2-40B4-BE49-F238E27FC236}">
                    <a16:creationId xmlns:a16="http://schemas.microsoft.com/office/drawing/2014/main" id="{62F44E87-90F9-24B7-A9D7-404A9FD5ED77}"/>
                  </a:ext>
                </a:extLst>
              </p:cNvPr>
              <p:cNvSpPr/>
              <p:nvPr/>
            </p:nvSpPr>
            <p:spPr>
              <a:xfrm>
                <a:off x="13319741" y="2140479"/>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58" name="TextBox 57">
                <a:extLst>
                  <a:ext uri="{FF2B5EF4-FFF2-40B4-BE49-F238E27FC236}">
                    <a16:creationId xmlns:a16="http://schemas.microsoft.com/office/drawing/2014/main" id="{A1D8D362-5D5D-7B6C-64F0-920B578398FB}"/>
                  </a:ext>
                </a:extLst>
              </p:cNvPr>
              <p:cNvSpPr txBox="1"/>
              <p:nvPr/>
            </p:nvSpPr>
            <p:spPr>
              <a:xfrm>
                <a:off x="10784001" y="3255044"/>
                <a:ext cx="2776301" cy="811787"/>
              </a:xfrm>
              <a:prstGeom prst="rect">
                <a:avLst/>
              </a:prstGeom>
              <a:solidFill>
                <a:schemeClr val="accent1">
                  <a:lumMod val="20000"/>
                  <a:lumOff val="80000"/>
                </a:schemeClr>
              </a:solidFill>
              <a:ln w="28575">
                <a:solidFill>
                  <a:schemeClr val="tx1"/>
                </a:solidFill>
              </a:ln>
            </p:spPr>
            <p:txBody>
              <a:bodyPr wrap="square" rtlCol="0" anchor="ctr">
                <a:spAutoFit/>
              </a:bodyPr>
              <a:lstStyle/>
              <a:p>
                <a:pPr algn="ctr"/>
                <a:r>
                  <a:rPr lang="en-US" sz="1320" dirty="0">
                    <a:latin typeface="Helvetica" pitchFamily="2" charset="0"/>
                  </a:rPr>
                  <a:t>Pretrained</a:t>
                </a:r>
              </a:p>
            </p:txBody>
          </p:sp>
        </p:grpSp>
        <p:sp>
          <p:nvSpPr>
            <p:cNvPr id="34" name="TextBox 33">
              <a:extLst>
                <a:ext uri="{FF2B5EF4-FFF2-40B4-BE49-F238E27FC236}">
                  <a16:creationId xmlns:a16="http://schemas.microsoft.com/office/drawing/2014/main" id="{F6BA6C56-CBEC-AD62-271F-475AFF2AC6E0}"/>
                </a:ext>
              </a:extLst>
            </p:cNvPr>
            <p:cNvSpPr txBox="1"/>
            <p:nvPr/>
          </p:nvSpPr>
          <p:spPr>
            <a:xfrm>
              <a:off x="10693353" y="16905505"/>
              <a:ext cx="5859596" cy="3028519"/>
            </a:xfrm>
            <a:prstGeom prst="rect">
              <a:avLst/>
            </a:prstGeom>
            <a:noFill/>
            <a:ln w="28575">
              <a:noFill/>
            </a:ln>
          </p:spPr>
          <p:txBody>
            <a:bodyPr wrap="square" rtlCol="0" anchor="ctr">
              <a:spAutoFit/>
            </a:bodyPr>
            <a:lstStyle/>
            <a:p>
              <a:pPr algn="ctr"/>
              <a:r>
                <a:rPr lang="en-US" sz="1440" dirty="0">
                  <a:latin typeface="Helvetica" pitchFamily="2" charset="0"/>
                </a:rPr>
                <a:t>Original Generative Model</a:t>
              </a:r>
            </a:p>
          </p:txBody>
        </p:sp>
        <p:sp>
          <p:nvSpPr>
            <p:cNvPr id="35" name="Right Arrow 34">
              <a:extLst>
                <a:ext uri="{FF2B5EF4-FFF2-40B4-BE49-F238E27FC236}">
                  <a16:creationId xmlns:a16="http://schemas.microsoft.com/office/drawing/2014/main" id="{FBC81A7F-43AC-B8FE-EF93-B744835C9874}"/>
                </a:ext>
              </a:extLst>
            </p:cNvPr>
            <p:cNvSpPr/>
            <p:nvPr/>
          </p:nvSpPr>
          <p:spPr>
            <a:xfrm>
              <a:off x="20612787" y="17384061"/>
              <a:ext cx="1242624" cy="2071403"/>
            </a:xfrm>
            <a:prstGeom prst="rightArrow">
              <a:avLst>
                <a:gd name="adj1" fmla="val 50000"/>
                <a:gd name="adj2" fmla="val 77421"/>
              </a:avLst>
            </a:prstGeom>
            <a:solidFill>
              <a:schemeClr val="accent5">
                <a:lumMod val="7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grpSp>
          <p:nvGrpSpPr>
            <p:cNvPr id="36" name="Group 35">
              <a:extLst>
                <a:ext uri="{FF2B5EF4-FFF2-40B4-BE49-F238E27FC236}">
                  <a16:creationId xmlns:a16="http://schemas.microsoft.com/office/drawing/2014/main" id="{587D282B-8B47-408D-7425-BB66E5EAB3AF}"/>
                </a:ext>
              </a:extLst>
            </p:cNvPr>
            <p:cNvGrpSpPr/>
            <p:nvPr/>
          </p:nvGrpSpPr>
          <p:grpSpPr>
            <a:xfrm>
              <a:off x="21942513" y="15048734"/>
              <a:ext cx="19329064" cy="6403862"/>
              <a:chOff x="14879214" y="1224553"/>
              <a:chExt cx="13276566" cy="4398625"/>
            </a:xfrm>
          </p:grpSpPr>
          <p:pic>
            <p:nvPicPr>
              <p:cNvPr id="37" name="Google Shape;120;p1">
                <a:extLst>
                  <a:ext uri="{FF2B5EF4-FFF2-40B4-BE49-F238E27FC236}">
                    <a16:creationId xmlns:a16="http://schemas.microsoft.com/office/drawing/2014/main" id="{AAEF121D-4D8A-3A6F-E8F5-B2D73A522F71}"/>
                  </a:ext>
                </a:extLst>
              </p:cNvPr>
              <p:cNvPicPr preferRelativeResize="0"/>
              <p:nvPr/>
            </p:nvPicPr>
            <p:blipFill>
              <a:blip r:embed="rId7"/>
              <a:srcRect/>
              <a:stretch/>
            </p:blipFill>
            <p:spPr>
              <a:xfrm>
                <a:off x="14879214" y="1224553"/>
                <a:ext cx="4445995" cy="4398624"/>
              </a:xfrm>
              <a:prstGeom prst="rect">
                <a:avLst/>
              </a:prstGeom>
              <a:noFill/>
              <a:ln w="28575" cap="flat" cmpd="sng">
                <a:solidFill>
                  <a:schemeClr val="tx1"/>
                </a:solidFill>
                <a:prstDash val="solid"/>
                <a:round/>
                <a:headEnd type="none" w="sm" len="sm"/>
                <a:tailEnd type="none" w="sm" len="sm"/>
              </a:ln>
            </p:spPr>
          </p:pic>
          <p:pic>
            <p:nvPicPr>
              <p:cNvPr id="38" name="Google Shape;121;p1">
                <a:extLst>
                  <a:ext uri="{FF2B5EF4-FFF2-40B4-BE49-F238E27FC236}">
                    <a16:creationId xmlns:a16="http://schemas.microsoft.com/office/drawing/2014/main" id="{09E4729D-B681-8FE1-FA00-657BC73E6110}"/>
                  </a:ext>
                </a:extLst>
              </p:cNvPr>
              <p:cNvPicPr preferRelativeResize="0"/>
              <p:nvPr/>
            </p:nvPicPr>
            <p:blipFill>
              <a:blip r:embed="rId8"/>
              <a:srcRect/>
              <a:stretch/>
            </p:blipFill>
            <p:spPr>
              <a:xfrm>
                <a:off x="19341870" y="1224553"/>
                <a:ext cx="4398623" cy="4398623"/>
              </a:xfrm>
              <a:prstGeom prst="rect">
                <a:avLst/>
              </a:prstGeom>
              <a:noFill/>
              <a:ln w="28575" cap="flat" cmpd="sng">
                <a:solidFill>
                  <a:schemeClr val="tx1"/>
                </a:solidFill>
                <a:prstDash val="solid"/>
                <a:round/>
                <a:headEnd type="none" w="sm" len="sm"/>
                <a:tailEnd type="none" w="sm" len="sm"/>
              </a:ln>
            </p:spPr>
          </p:pic>
          <p:pic>
            <p:nvPicPr>
              <p:cNvPr id="39" name="Google Shape;122;p1">
                <a:extLst>
                  <a:ext uri="{FF2B5EF4-FFF2-40B4-BE49-F238E27FC236}">
                    <a16:creationId xmlns:a16="http://schemas.microsoft.com/office/drawing/2014/main" id="{F9470F72-495D-3047-FCD6-C5836F9EA84A}"/>
                  </a:ext>
                </a:extLst>
              </p:cNvPr>
              <p:cNvPicPr preferRelativeResize="0"/>
              <p:nvPr/>
            </p:nvPicPr>
            <p:blipFill>
              <a:blip r:embed="rId9"/>
              <a:srcRect/>
              <a:stretch/>
            </p:blipFill>
            <p:spPr>
              <a:xfrm>
                <a:off x="23757155" y="1224553"/>
                <a:ext cx="4398625" cy="4398625"/>
              </a:xfrm>
              <a:prstGeom prst="rect">
                <a:avLst/>
              </a:prstGeom>
              <a:noFill/>
              <a:ln w="28575" cap="flat" cmpd="sng">
                <a:solidFill>
                  <a:schemeClr val="tx1"/>
                </a:solidFill>
                <a:prstDash val="solid"/>
                <a:round/>
                <a:headEnd type="none" w="sm" len="sm"/>
                <a:tailEnd type="none" w="sm" len="sm"/>
              </a:ln>
            </p:spPr>
          </p:pic>
        </p:grpSp>
      </p:grpSp>
      <p:grpSp>
        <p:nvGrpSpPr>
          <p:cNvPr id="63" name="Group 62">
            <a:extLst>
              <a:ext uri="{FF2B5EF4-FFF2-40B4-BE49-F238E27FC236}">
                <a16:creationId xmlns:a16="http://schemas.microsoft.com/office/drawing/2014/main" id="{141AAD7E-38C2-05DE-5C63-7FED9C789BDC}"/>
              </a:ext>
            </a:extLst>
          </p:cNvPr>
          <p:cNvGrpSpPr/>
          <p:nvPr/>
        </p:nvGrpSpPr>
        <p:grpSpPr>
          <a:xfrm>
            <a:off x="5959519" y="3111241"/>
            <a:ext cx="4835265" cy="1600965"/>
            <a:chOff x="14806566" y="11907890"/>
            <a:chExt cx="13353897" cy="4398624"/>
          </a:xfrm>
        </p:grpSpPr>
        <p:pic>
          <p:nvPicPr>
            <p:cNvPr id="64" name="Google Shape;125;p1">
              <a:extLst>
                <a:ext uri="{FF2B5EF4-FFF2-40B4-BE49-F238E27FC236}">
                  <a16:creationId xmlns:a16="http://schemas.microsoft.com/office/drawing/2014/main" id="{BF758D4F-579F-187D-4F92-1F78617C29D5}"/>
                </a:ext>
              </a:extLst>
            </p:cNvPr>
            <p:cNvPicPr preferRelativeResize="0"/>
            <p:nvPr/>
          </p:nvPicPr>
          <p:blipFill>
            <a:blip r:embed="rId10"/>
            <a:srcRect/>
            <a:stretch/>
          </p:blipFill>
          <p:spPr>
            <a:xfrm>
              <a:off x="14806566" y="11907890"/>
              <a:ext cx="4469118" cy="4398624"/>
            </a:xfrm>
            <a:prstGeom prst="rect">
              <a:avLst/>
            </a:prstGeom>
            <a:noFill/>
            <a:ln w="28575" cap="flat" cmpd="sng">
              <a:solidFill>
                <a:schemeClr val="tx1"/>
              </a:solidFill>
              <a:prstDash val="solid"/>
              <a:round/>
              <a:headEnd type="none" w="sm" len="sm"/>
              <a:tailEnd type="none" w="sm" len="sm"/>
            </a:ln>
          </p:spPr>
        </p:pic>
        <p:pic>
          <p:nvPicPr>
            <p:cNvPr id="65" name="Google Shape;126;p1">
              <a:extLst>
                <a:ext uri="{FF2B5EF4-FFF2-40B4-BE49-F238E27FC236}">
                  <a16:creationId xmlns:a16="http://schemas.microsoft.com/office/drawing/2014/main" id="{A4FCCEEF-E2B5-9C9E-C688-EDEC3EE6A454}"/>
                </a:ext>
              </a:extLst>
            </p:cNvPr>
            <p:cNvPicPr preferRelativeResize="0"/>
            <p:nvPr/>
          </p:nvPicPr>
          <p:blipFill>
            <a:blip r:embed="rId11"/>
            <a:srcRect/>
            <a:stretch/>
          </p:blipFill>
          <p:spPr>
            <a:xfrm>
              <a:off x="19275684" y="11907890"/>
              <a:ext cx="4439721" cy="4398624"/>
            </a:xfrm>
            <a:prstGeom prst="rect">
              <a:avLst/>
            </a:prstGeom>
            <a:noFill/>
            <a:ln w="28575" cap="flat" cmpd="sng">
              <a:solidFill>
                <a:schemeClr val="tx1"/>
              </a:solidFill>
              <a:prstDash val="solid"/>
              <a:round/>
              <a:headEnd type="none" w="sm" len="sm"/>
              <a:tailEnd type="none" w="sm" len="sm"/>
            </a:ln>
          </p:spPr>
        </p:pic>
        <p:pic>
          <p:nvPicPr>
            <p:cNvPr id="66" name="Google Shape;127;p1">
              <a:extLst>
                <a:ext uri="{FF2B5EF4-FFF2-40B4-BE49-F238E27FC236}">
                  <a16:creationId xmlns:a16="http://schemas.microsoft.com/office/drawing/2014/main" id="{4592EBD9-1970-B78D-EBE0-1DCCEDA200DB}"/>
                </a:ext>
              </a:extLst>
            </p:cNvPr>
            <p:cNvPicPr preferRelativeResize="0"/>
            <p:nvPr/>
          </p:nvPicPr>
          <p:blipFill>
            <a:blip r:embed="rId12"/>
            <a:srcRect/>
            <a:stretch/>
          </p:blipFill>
          <p:spPr>
            <a:xfrm>
              <a:off x="23715406" y="11907890"/>
              <a:ext cx="4445057" cy="4398624"/>
            </a:xfrm>
            <a:prstGeom prst="rect">
              <a:avLst/>
            </a:prstGeom>
            <a:noFill/>
            <a:ln w="28575" cap="flat" cmpd="sng">
              <a:solidFill>
                <a:schemeClr val="tx1"/>
              </a:solidFill>
              <a:prstDash val="solid"/>
              <a:round/>
              <a:headEnd type="none" w="sm" len="sm"/>
              <a:tailEnd type="none" w="sm" len="sm"/>
            </a:ln>
          </p:spPr>
        </p:pic>
      </p:grpSp>
      <p:grpSp>
        <p:nvGrpSpPr>
          <p:cNvPr id="92" name="Group 91">
            <a:extLst>
              <a:ext uri="{FF2B5EF4-FFF2-40B4-BE49-F238E27FC236}">
                <a16:creationId xmlns:a16="http://schemas.microsoft.com/office/drawing/2014/main" id="{B007F1C3-AEB9-7266-10D0-CD506C1DA52F}"/>
              </a:ext>
            </a:extLst>
          </p:cNvPr>
          <p:cNvGrpSpPr/>
          <p:nvPr/>
        </p:nvGrpSpPr>
        <p:grpSpPr>
          <a:xfrm>
            <a:off x="4286620" y="3359096"/>
            <a:ext cx="1651657" cy="1108632"/>
            <a:chOff x="14708082" y="13436381"/>
            <a:chExt cx="6606626" cy="4434529"/>
          </a:xfrm>
        </p:grpSpPr>
        <p:grpSp>
          <p:nvGrpSpPr>
            <p:cNvPr id="68" name="Group 67">
              <a:extLst>
                <a:ext uri="{FF2B5EF4-FFF2-40B4-BE49-F238E27FC236}">
                  <a16:creationId xmlns:a16="http://schemas.microsoft.com/office/drawing/2014/main" id="{4BD144D5-3D4F-986D-E004-E5F54387DFFC}"/>
                </a:ext>
              </a:extLst>
            </p:cNvPr>
            <p:cNvGrpSpPr/>
            <p:nvPr/>
          </p:nvGrpSpPr>
          <p:grpSpPr>
            <a:xfrm>
              <a:off x="14708082" y="13436381"/>
              <a:ext cx="5398377" cy="4434529"/>
              <a:chOff x="10054331" y="8436090"/>
              <a:chExt cx="3725651" cy="3040912"/>
            </a:xfrm>
          </p:grpSpPr>
          <p:sp>
            <p:nvSpPr>
              <p:cNvPr id="76" name="Rectangle 75">
                <a:extLst>
                  <a:ext uri="{FF2B5EF4-FFF2-40B4-BE49-F238E27FC236}">
                    <a16:creationId xmlns:a16="http://schemas.microsoft.com/office/drawing/2014/main" id="{43CBEC91-B6FA-A0DE-24EF-4DA359858054}"/>
                  </a:ext>
                </a:extLst>
              </p:cNvPr>
              <p:cNvSpPr/>
              <p:nvPr/>
            </p:nvSpPr>
            <p:spPr>
              <a:xfrm>
                <a:off x="10379179"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77" name="Rectangle 76">
                <a:extLst>
                  <a:ext uri="{FF2B5EF4-FFF2-40B4-BE49-F238E27FC236}">
                    <a16:creationId xmlns:a16="http://schemas.microsoft.com/office/drawing/2014/main" id="{5AE2A50F-5A84-EBCF-6A4E-1CEE727F7C64}"/>
                  </a:ext>
                </a:extLst>
              </p:cNvPr>
              <p:cNvSpPr/>
              <p:nvPr/>
            </p:nvSpPr>
            <p:spPr>
              <a:xfrm>
                <a:off x="11070190"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78" name="Rectangle 77">
                <a:extLst>
                  <a:ext uri="{FF2B5EF4-FFF2-40B4-BE49-F238E27FC236}">
                    <a16:creationId xmlns:a16="http://schemas.microsoft.com/office/drawing/2014/main" id="{74F40055-5799-98BA-03B3-E98CDD434934}"/>
                  </a:ext>
                </a:extLst>
              </p:cNvPr>
              <p:cNvSpPr/>
              <p:nvPr/>
            </p:nvSpPr>
            <p:spPr>
              <a:xfrm>
                <a:off x="11761201" y="9148740"/>
                <a:ext cx="489518" cy="161561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a:p>
            </p:txBody>
          </p:sp>
          <p:sp>
            <p:nvSpPr>
              <p:cNvPr id="79" name="Rectangle 78">
                <a:extLst>
                  <a:ext uri="{FF2B5EF4-FFF2-40B4-BE49-F238E27FC236}">
                    <a16:creationId xmlns:a16="http://schemas.microsoft.com/office/drawing/2014/main" id="{1DC1385F-7564-D523-75DD-50270FE3FAEB}"/>
                  </a:ext>
                </a:extLst>
              </p:cNvPr>
              <p:cNvSpPr/>
              <p:nvPr/>
            </p:nvSpPr>
            <p:spPr>
              <a:xfrm>
                <a:off x="12452212" y="8776601"/>
                <a:ext cx="489518" cy="235989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80" name="Rectangle 79">
                <a:extLst>
                  <a:ext uri="{FF2B5EF4-FFF2-40B4-BE49-F238E27FC236}">
                    <a16:creationId xmlns:a16="http://schemas.microsoft.com/office/drawing/2014/main" id="{246C07EA-2EA0-6401-5AEF-648E0375EDF8}"/>
                  </a:ext>
                </a:extLst>
              </p:cNvPr>
              <p:cNvSpPr/>
              <p:nvPr/>
            </p:nvSpPr>
            <p:spPr>
              <a:xfrm>
                <a:off x="13143224" y="8436090"/>
                <a:ext cx="489518" cy="30409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81" name="TextBox 80">
                <a:extLst>
                  <a:ext uri="{FF2B5EF4-FFF2-40B4-BE49-F238E27FC236}">
                    <a16:creationId xmlns:a16="http://schemas.microsoft.com/office/drawing/2014/main" id="{1229B575-0F94-2E34-0391-2AC95075B06C}"/>
                  </a:ext>
                </a:extLst>
              </p:cNvPr>
              <p:cNvSpPr txBox="1"/>
              <p:nvPr/>
            </p:nvSpPr>
            <p:spPr>
              <a:xfrm>
                <a:off x="10054331" y="9340887"/>
                <a:ext cx="3725651" cy="1231320"/>
              </a:xfrm>
              <a:prstGeom prst="rect">
                <a:avLst/>
              </a:prstGeom>
              <a:solidFill>
                <a:schemeClr val="bg1">
                  <a:lumMod val="95000"/>
                </a:schemeClr>
              </a:solidFill>
              <a:ln w="28575">
                <a:solidFill>
                  <a:schemeClr val="tx1"/>
                </a:solidFill>
              </a:ln>
            </p:spPr>
            <p:txBody>
              <a:bodyPr wrap="square" rtlCol="0" anchor="ctr">
                <a:spAutoFit/>
              </a:bodyPr>
              <a:lstStyle/>
              <a:p>
                <a:pPr algn="ctr"/>
                <a:r>
                  <a:rPr lang="en-US" sz="1320" dirty="0">
                    <a:latin typeface="Helvetica" pitchFamily="2" charset="0"/>
                  </a:rPr>
                  <a:t>Standard</a:t>
                </a:r>
              </a:p>
              <a:p>
                <a:pPr algn="ctr">
                  <a:lnSpc>
                    <a:spcPct val="70000"/>
                  </a:lnSpc>
                </a:pPr>
                <a:r>
                  <a:rPr lang="en-US" sz="1320" dirty="0">
                    <a:latin typeface="Helvetica" pitchFamily="2" charset="0"/>
                  </a:rPr>
                  <a:t>Customization</a:t>
                </a:r>
              </a:p>
            </p:txBody>
          </p:sp>
        </p:grpSp>
        <p:sp>
          <p:nvSpPr>
            <p:cNvPr id="69" name="Right Arrow 68">
              <a:extLst>
                <a:ext uri="{FF2B5EF4-FFF2-40B4-BE49-F238E27FC236}">
                  <a16:creationId xmlns:a16="http://schemas.microsoft.com/office/drawing/2014/main" id="{0B0FA185-9424-1A69-7B35-D20880D56A88}"/>
                </a:ext>
              </a:extLst>
            </p:cNvPr>
            <p:cNvSpPr/>
            <p:nvPr/>
          </p:nvSpPr>
          <p:spPr>
            <a:xfrm>
              <a:off x="20193307" y="14672851"/>
              <a:ext cx="1121401" cy="2020162"/>
            </a:xfrm>
            <a:prstGeom prst="rightArrow">
              <a:avLst>
                <a:gd name="adj1" fmla="val 50000"/>
                <a:gd name="adj2" fmla="val 77421"/>
              </a:avLst>
            </a:prstGeom>
            <a:solidFill>
              <a:schemeClr val="bg1">
                <a:lumMod val="7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48" dirty="0"/>
            </a:p>
          </p:txBody>
        </p:sp>
      </p:grpSp>
      <p:sp>
        <p:nvSpPr>
          <p:cNvPr id="70" name="Left Brace 69">
            <a:extLst>
              <a:ext uri="{FF2B5EF4-FFF2-40B4-BE49-F238E27FC236}">
                <a16:creationId xmlns:a16="http://schemas.microsoft.com/office/drawing/2014/main" id="{8365D6B5-4A8C-DAF1-DB4A-B02B108C6DEC}"/>
              </a:ext>
            </a:extLst>
          </p:cNvPr>
          <p:cNvSpPr/>
          <p:nvPr/>
        </p:nvSpPr>
        <p:spPr>
          <a:xfrm rot="10800000">
            <a:off x="3934161" y="3370155"/>
            <a:ext cx="177325" cy="1108633"/>
          </a:xfrm>
          <a:prstGeom prst="leftBrace">
            <a:avLst>
              <a:gd name="adj1" fmla="val 52544"/>
              <a:gd name="adj2" fmla="val 5079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48"/>
          </a:p>
        </p:txBody>
      </p:sp>
      <p:sp>
        <p:nvSpPr>
          <p:cNvPr id="71" name="TextBox 70">
            <a:extLst>
              <a:ext uri="{FF2B5EF4-FFF2-40B4-BE49-F238E27FC236}">
                <a16:creationId xmlns:a16="http://schemas.microsoft.com/office/drawing/2014/main" id="{321B4D32-2984-5C6E-306D-BE536B741DFF}"/>
              </a:ext>
            </a:extLst>
          </p:cNvPr>
          <p:cNvSpPr txBox="1"/>
          <p:nvPr/>
        </p:nvSpPr>
        <p:spPr>
          <a:xfrm>
            <a:off x="4033681" y="4416830"/>
            <a:ext cx="1740270" cy="535531"/>
          </a:xfrm>
          <a:prstGeom prst="rect">
            <a:avLst/>
          </a:prstGeom>
          <a:noFill/>
        </p:spPr>
        <p:txBody>
          <a:bodyPr wrap="square" rtlCol="0" anchor="ctr">
            <a:spAutoFit/>
          </a:bodyPr>
          <a:lstStyle/>
          <a:p>
            <a:pPr algn="ctr"/>
            <a:r>
              <a:rPr lang="en-US" sz="1440" dirty="0">
                <a:solidFill>
                  <a:schemeClr val="tx1">
                    <a:lumMod val="75000"/>
                    <a:lumOff val="25000"/>
                  </a:schemeClr>
                </a:solidFill>
                <a:latin typeface="Helvetica" pitchFamily="2" charset="0"/>
              </a:rPr>
              <a:t>only train</a:t>
            </a:r>
          </a:p>
          <a:p>
            <a:pPr algn="ctr"/>
            <a:r>
              <a:rPr lang="en-US" sz="1440" dirty="0">
                <a:solidFill>
                  <a:schemeClr val="tx1">
                    <a:lumMod val="75000"/>
                    <a:lumOff val="25000"/>
                  </a:schemeClr>
                </a:solidFill>
                <a:latin typeface="Helvetica" pitchFamily="2" charset="0"/>
              </a:rPr>
              <a:t>on style image</a:t>
            </a:r>
          </a:p>
        </p:txBody>
      </p:sp>
      <p:cxnSp>
        <p:nvCxnSpPr>
          <p:cNvPr id="75" name="Straight Arrow Connector 74">
            <a:extLst>
              <a:ext uri="{FF2B5EF4-FFF2-40B4-BE49-F238E27FC236}">
                <a16:creationId xmlns:a16="http://schemas.microsoft.com/office/drawing/2014/main" id="{7AFD30B0-1F5D-CA45-D3A0-F3703CC8918F}"/>
              </a:ext>
            </a:extLst>
          </p:cNvPr>
          <p:cNvCxnSpPr>
            <a:cxnSpLocks/>
            <a:stCxn id="70" idx="1"/>
            <a:endCxn id="81" idx="1"/>
          </p:cNvCxnSpPr>
          <p:nvPr/>
        </p:nvCxnSpPr>
        <p:spPr>
          <a:xfrm flipV="1">
            <a:off x="4111486" y="3913413"/>
            <a:ext cx="175134" cy="22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ECD5EB9C-0102-E3C5-1AEE-56878F8F793A}"/>
              </a:ext>
            </a:extLst>
          </p:cNvPr>
          <p:cNvGrpSpPr/>
          <p:nvPr/>
        </p:nvGrpSpPr>
        <p:grpSpPr>
          <a:xfrm>
            <a:off x="6323515" y="4676452"/>
            <a:ext cx="4233526" cy="380181"/>
            <a:chOff x="23365946" y="19284673"/>
            <a:chExt cx="16934103" cy="1520725"/>
          </a:xfrm>
        </p:grpSpPr>
        <p:sp>
          <p:nvSpPr>
            <p:cNvPr id="83" name="Title 1">
              <a:extLst>
                <a:ext uri="{FF2B5EF4-FFF2-40B4-BE49-F238E27FC236}">
                  <a16:creationId xmlns:a16="http://schemas.microsoft.com/office/drawing/2014/main" id="{75CFD638-595E-D78E-5AF2-4BDFD5313BD1}"/>
                </a:ext>
              </a:extLst>
            </p:cNvPr>
            <p:cNvSpPr txBox="1">
              <a:spLocks/>
            </p:cNvSpPr>
            <p:nvPr/>
          </p:nvSpPr>
          <p:spPr>
            <a:xfrm>
              <a:off x="23365946" y="19284673"/>
              <a:ext cx="4068991" cy="1516429"/>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500" dirty="0"/>
                <a:t>seed 1</a:t>
              </a:r>
            </a:p>
          </p:txBody>
        </p:sp>
        <p:sp>
          <p:nvSpPr>
            <p:cNvPr id="84" name="Title 1">
              <a:extLst>
                <a:ext uri="{FF2B5EF4-FFF2-40B4-BE49-F238E27FC236}">
                  <a16:creationId xmlns:a16="http://schemas.microsoft.com/office/drawing/2014/main" id="{29B76CFB-E3E7-36A1-526C-4CBEA6F62657}"/>
                </a:ext>
              </a:extLst>
            </p:cNvPr>
            <p:cNvSpPr txBox="1">
              <a:spLocks/>
            </p:cNvSpPr>
            <p:nvPr/>
          </p:nvSpPr>
          <p:spPr>
            <a:xfrm>
              <a:off x="29798502" y="19288969"/>
              <a:ext cx="4068991" cy="1516429"/>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500" dirty="0"/>
                <a:t>seed 2</a:t>
              </a:r>
            </a:p>
          </p:txBody>
        </p:sp>
        <p:sp>
          <p:nvSpPr>
            <p:cNvPr id="85" name="Title 1">
              <a:extLst>
                <a:ext uri="{FF2B5EF4-FFF2-40B4-BE49-F238E27FC236}">
                  <a16:creationId xmlns:a16="http://schemas.microsoft.com/office/drawing/2014/main" id="{8750798B-DB66-491D-BD79-C71DEC0B1D21}"/>
                </a:ext>
              </a:extLst>
            </p:cNvPr>
            <p:cNvSpPr txBox="1">
              <a:spLocks/>
            </p:cNvSpPr>
            <p:nvPr/>
          </p:nvSpPr>
          <p:spPr>
            <a:xfrm>
              <a:off x="36231058" y="19284674"/>
              <a:ext cx="4068991" cy="1516429"/>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1500" dirty="0"/>
                <a:t>seed 3</a:t>
              </a:r>
            </a:p>
          </p:txBody>
        </p:sp>
      </p:grpSp>
      <p:pic>
        <p:nvPicPr>
          <p:cNvPr id="90" name="Graphic 89" descr="Single gear with solid fill">
            <a:extLst>
              <a:ext uri="{FF2B5EF4-FFF2-40B4-BE49-F238E27FC236}">
                <a16:creationId xmlns:a16="http://schemas.microsoft.com/office/drawing/2014/main" id="{75F2F50D-26E6-2EEF-861E-B9CDB84528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40009" y="3761436"/>
            <a:ext cx="188803" cy="188803"/>
          </a:xfrm>
          <a:prstGeom prst="rect">
            <a:avLst/>
          </a:prstGeom>
        </p:spPr>
      </p:pic>
      <p:pic>
        <p:nvPicPr>
          <p:cNvPr id="91" name="Graphic 90" descr="Single gear with solid fill">
            <a:extLst>
              <a:ext uri="{FF2B5EF4-FFF2-40B4-BE49-F238E27FC236}">
                <a16:creationId xmlns:a16="http://schemas.microsoft.com/office/drawing/2014/main" id="{9B227629-045D-5B7F-07C1-C8EF1E39D8D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47751" y="3687526"/>
            <a:ext cx="188803" cy="188803"/>
          </a:xfrm>
          <a:prstGeom prst="rect">
            <a:avLst/>
          </a:prstGeom>
        </p:spPr>
      </p:pic>
      <p:sp>
        <p:nvSpPr>
          <p:cNvPr id="99" name="TextBox 98">
            <a:extLst>
              <a:ext uri="{FF2B5EF4-FFF2-40B4-BE49-F238E27FC236}">
                <a16:creationId xmlns:a16="http://schemas.microsoft.com/office/drawing/2014/main" id="{F81B7E23-AAF4-EFBB-A345-63BF4B708E48}"/>
              </a:ext>
            </a:extLst>
          </p:cNvPr>
          <p:cNvSpPr txBox="1"/>
          <p:nvPr/>
        </p:nvSpPr>
        <p:spPr>
          <a:xfrm>
            <a:off x="2096012" y="3001802"/>
            <a:ext cx="1423788" cy="400110"/>
          </a:xfrm>
          <a:prstGeom prst="rect">
            <a:avLst/>
          </a:prstGeom>
          <a:noFill/>
        </p:spPr>
        <p:txBody>
          <a:bodyPr wrap="none" rtlCol="0">
            <a:spAutoFit/>
          </a:bodyPr>
          <a:lstStyle/>
          <a:p>
            <a:r>
              <a:rPr lang="en-US" sz="2000" dirty="0">
                <a:solidFill>
                  <a:sysClr val="windowText" lastClr="000000"/>
                </a:solidFill>
                <a:latin typeface="Helvetica Light" panose="020B0403020202020204" pitchFamily="34" charset="0"/>
              </a:rPr>
              <a:t>Image Pair</a:t>
            </a:r>
          </a:p>
        </p:txBody>
      </p:sp>
      <p:sp>
        <p:nvSpPr>
          <p:cNvPr id="116" name="Title 1">
            <a:extLst>
              <a:ext uri="{FF2B5EF4-FFF2-40B4-BE49-F238E27FC236}">
                <a16:creationId xmlns:a16="http://schemas.microsoft.com/office/drawing/2014/main" id="{52562548-18AC-6686-0265-55ACDAD366C8}"/>
              </a:ext>
            </a:extLst>
          </p:cNvPr>
          <p:cNvSpPr txBox="1">
            <a:spLocks/>
          </p:cNvSpPr>
          <p:nvPr/>
        </p:nvSpPr>
        <p:spPr>
          <a:xfrm>
            <a:off x="430103" y="351789"/>
            <a:ext cx="10388763" cy="589519"/>
          </a:xfrm>
          <a:prstGeom prst="rect">
            <a:avLst/>
          </a:prstGeom>
        </p:spPr>
        <p:txBody>
          <a:bodyPr vert="horz" lIns="22860" tIns="11430" rIns="22860" bIns="11430" rtlCol="0" anchor="b">
            <a:normAutofit/>
          </a:bodyPr>
          <a:lstStyle>
            <a:lvl1pPr algn="ctr" defTabSz="3291840" rtl="0" eaLnBrk="1" latinLnBrk="0" hangingPunct="1">
              <a:lnSpc>
                <a:spcPct val="90000"/>
              </a:lnSpc>
              <a:spcBef>
                <a:spcPct val="0"/>
              </a:spcBef>
              <a:buNone/>
              <a:defRPr sz="21600" kern="1200">
                <a:solidFill>
                  <a:schemeClr val="tx1"/>
                </a:solidFill>
                <a:latin typeface="+mj-lt"/>
                <a:ea typeface="+mj-ea"/>
                <a:cs typeface="+mj-cs"/>
              </a:defRPr>
            </a:lvl1pPr>
          </a:lstStyle>
          <a:p>
            <a:r>
              <a:rPr lang="en-US" sz="3750" b="1" dirty="0">
                <a:latin typeface="Helvetica Light" panose="020B0403020202020204" pitchFamily="34" charset="0"/>
              </a:rPr>
              <a:t>Problem</a:t>
            </a:r>
            <a:r>
              <a:rPr lang="en-US" sz="3750" dirty="0">
                <a:latin typeface="Helvetica Light" panose="020B0403020202020204" pitchFamily="34" charset="0"/>
              </a:rPr>
              <a:t>: Standard Methods tend to overfit</a:t>
            </a:r>
          </a:p>
        </p:txBody>
      </p:sp>
      <p:sp>
        <p:nvSpPr>
          <p:cNvPr id="120" name="Multiply 119">
            <a:extLst>
              <a:ext uri="{FF2B5EF4-FFF2-40B4-BE49-F238E27FC236}">
                <a16:creationId xmlns:a16="http://schemas.microsoft.com/office/drawing/2014/main" id="{596730C7-DA36-A270-CB7E-9B9AE7B33640}"/>
              </a:ext>
            </a:extLst>
          </p:cNvPr>
          <p:cNvSpPr/>
          <p:nvPr/>
        </p:nvSpPr>
        <p:spPr>
          <a:xfrm>
            <a:off x="1544487" y="3352389"/>
            <a:ext cx="1113153" cy="1126559"/>
          </a:xfrm>
          <a:prstGeom prst="mathMultiply">
            <a:avLst/>
          </a:prstGeom>
          <a:solidFill>
            <a:srgbClr val="FF72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dirty="0">
              <a:solidFill>
                <a:srgbClr val="FF726D"/>
              </a:solidFill>
            </a:endParaRPr>
          </a:p>
        </p:txBody>
      </p:sp>
      <p:sp>
        <p:nvSpPr>
          <p:cNvPr id="4" name="Slide Number Placeholder 3">
            <a:extLst>
              <a:ext uri="{FF2B5EF4-FFF2-40B4-BE49-F238E27FC236}">
                <a16:creationId xmlns:a16="http://schemas.microsoft.com/office/drawing/2014/main" id="{F5D15BAE-D731-3D83-2B63-B26530830919}"/>
              </a:ext>
            </a:extLst>
          </p:cNvPr>
          <p:cNvSpPr>
            <a:spLocks noGrp="1"/>
          </p:cNvSpPr>
          <p:nvPr>
            <p:ph type="sldNum" sz="quarter" idx="12"/>
          </p:nvPr>
        </p:nvSpPr>
        <p:spPr/>
        <p:txBody>
          <a:bodyPr/>
          <a:lstStyle/>
          <a:p>
            <a:fld id="{3264C1AE-DE44-4966-837A-438CCB5D2F67}" type="slidenum">
              <a:rPr lang="en-US" smtClean="0"/>
              <a:t>9</a:t>
            </a:fld>
            <a:endParaRPr lang="en-US"/>
          </a:p>
        </p:txBody>
      </p:sp>
      <p:grpSp>
        <p:nvGrpSpPr>
          <p:cNvPr id="2" name="Group 1">
            <a:extLst>
              <a:ext uri="{FF2B5EF4-FFF2-40B4-BE49-F238E27FC236}">
                <a16:creationId xmlns:a16="http://schemas.microsoft.com/office/drawing/2014/main" id="{95C9F79B-877C-005A-5816-CF3AF5BC5CC7}"/>
              </a:ext>
            </a:extLst>
          </p:cNvPr>
          <p:cNvGrpSpPr/>
          <p:nvPr/>
        </p:nvGrpSpPr>
        <p:grpSpPr>
          <a:xfrm>
            <a:off x="2164935" y="5408967"/>
            <a:ext cx="3299082" cy="589007"/>
            <a:chOff x="2164935" y="5408967"/>
            <a:chExt cx="3299082" cy="589007"/>
          </a:xfrm>
        </p:grpSpPr>
        <p:sp>
          <p:nvSpPr>
            <p:cNvPr id="5" name="Title 1">
              <a:extLst>
                <a:ext uri="{FF2B5EF4-FFF2-40B4-BE49-F238E27FC236}">
                  <a16:creationId xmlns:a16="http://schemas.microsoft.com/office/drawing/2014/main" id="{03337B3C-D5EB-4A78-4297-390BF68D1AFE}"/>
                </a:ext>
              </a:extLst>
            </p:cNvPr>
            <p:cNvSpPr txBox="1">
              <a:spLocks/>
            </p:cNvSpPr>
            <p:nvPr/>
          </p:nvSpPr>
          <p:spPr>
            <a:xfrm>
              <a:off x="2720272" y="5408967"/>
              <a:ext cx="2743745" cy="589007"/>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2100" dirty="0"/>
                <a:t>Overfit to dog in image (head shape, ears, collar)</a:t>
              </a:r>
            </a:p>
          </p:txBody>
        </p:sp>
        <p:pic>
          <p:nvPicPr>
            <p:cNvPr id="6" name="Picture 5">
              <a:extLst>
                <a:ext uri="{FF2B5EF4-FFF2-40B4-BE49-F238E27FC236}">
                  <a16:creationId xmlns:a16="http://schemas.microsoft.com/office/drawing/2014/main" id="{876A3A54-092F-7FE4-6C80-FA7FA61F803C}"/>
                </a:ext>
              </a:extLst>
            </p:cNvPr>
            <p:cNvPicPr>
              <a:picLocks noChangeAspect="1"/>
            </p:cNvPicPr>
            <p:nvPr/>
          </p:nvPicPr>
          <p:blipFill rotWithShape="1">
            <a:blip r:embed="rId15"/>
            <a:srcRect l="54001" t="24641" r="15383" b="23942"/>
            <a:stretch/>
          </p:blipFill>
          <p:spPr>
            <a:xfrm>
              <a:off x="2164935" y="5423670"/>
              <a:ext cx="555337" cy="559599"/>
            </a:xfrm>
            <a:prstGeom prst="rect">
              <a:avLst/>
            </a:prstGeom>
          </p:spPr>
        </p:pic>
      </p:grpSp>
      <p:grpSp>
        <p:nvGrpSpPr>
          <p:cNvPr id="14" name="Group 13">
            <a:extLst>
              <a:ext uri="{FF2B5EF4-FFF2-40B4-BE49-F238E27FC236}">
                <a16:creationId xmlns:a16="http://schemas.microsoft.com/office/drawing/2014/main" id="{4E6AF7BC-F496-6A3A-3976-CAF772EAAF1B}"/>
              </a:ext>
            </a:extLst>
          </p:cNvPr>
          <p:cNvGrpSpPr/>
          <p:nvPr/>
        </p:nvGrpSpPr>
        <p:grpSpPr>
          <a:xfrm>
            <a:off x="6488349" y="5032515"/>
            <a:ext cx="2629943" cy="1325563"/>
            <a:chOff x="6488349" y="5032515"/>
            <a:chExt cx="2629943" cy="1325563"/>
          </a:xfrm>
        </p:grpSpPr>
        <p:sp>
          <p:nvSpPr>
            <p:cNvPr id="15" name="Title 1">
              <a:extLst>
                <a:ext uri="{FF2B5EF4-FFF2-40B4-BE49-F238E27FC236}">
                  <a16:creationId xmlns:a16="http://schemas.microsoft.com/office/drawing/2014/main" id="{C107C6DD-61A1-45F2-82A8-C198D9B5DA5A}"/>
                </a:ext>
              </a:extLst>
            </p:cNvPr>
            <p:cNvSpPr txBox="1">
              <a:spLocks/>
            </p:cNvSpPr>
            <p:nvPr/>
          </p:nvSpPr>
          <p:spPr>
            <a:xfrm>
              <a:off x="6946328" y="5032515"/>
              <a:ext cx="2171964" cy="1325563"/>
            </a:xfrm>
            <a:prstGeom prst="rect">
              <a:avLst/>
            </a:prstGeom>
          </p:spPr>
          <p:txBody>
            <a:bodyPr vert="horz" lIns="22860" tIns="11430" rIns="22860" bIns="11430" rtlCol="0" anchor="ctr">
              <a:normAutofit fontScale="97500"/>
            </a:bodyPr>
            <a:lst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a:lstStyle>
            <a:p>
              <a:pPr algn="ctr"/>
              <a:r>
                <a:rPr lang="en-US" sz="2150" dirty="0"/>
                <a:t>Overfit to background color</a:t>
              </a:r>
            </a:p>
          </p:txBody>
        </p:sp>
        <p:pic>
          <p:nvPicPr>
            <p:cNvPr id="16" name="Picture 15">
              <a:extLst>
                <a:ext uri="{FF2B5EF4-FFF2-40B4-BE49-F238E27FC236}">
                  <a16:creationId xmlns:a16="http://schemas.microsoft.com/office/drawing/2014/main" id="{8716A5EF-23D6-0CE2-FBD7-3BDEA9AC332D}"/>
                </a:ext>
              </a:extLst>
            </p:cNvPr>
            <p:cNvPicPr>
              <a:picLocks noChangeAspect="1"/>
            </p:cNvPicPr>
            <p:nvPr/>
          </p:nvPicPr>
          <p:blipFill rotWithShape="1">
            <a:blip r:embed="rId15"/>
            <a:srcRect l="54001" t="24641" r="15383" b="23942"/>
            <a:stretch/>
          </p:blipFill>
          <p:spPr>
            <a:xfrm>
              <a:off x="6488349" y="5415496"/>
              <a:ext cx="555337" cy="559599"/>
            </a:xfrm>
            <a:prstGeom prst="rect">
              <a:avLst/>
            </a:prstGeom>
          </p:spPr>
        </p:pic>
      </p:grpSp>
      <p:pic>
        <p:nvPicPr>
          <p:cNvPr id="18" name="Audio 17">
            <a:extLst>
              <a:ext uri="{FF2B5EF4-FFF2-40B4-BE49-F238E27FC236}">
                <a16:creationId xmlns:a16="http://schemas.microsoft.com/office/drawing/2014/main" id="{685921B7-9297-FB5A-C071-3DAD18A6D50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1078104"/>
      </p:ext>
    </p:extLst>
  </p:cSld>
  <p:clrMapOvr>
    <a:masterClrMapping/>
  </p:clrMapOvr>
  <mc:AlternateContent xmlns:mc="http://schemas.openxmlformats.org/markup-compatibility/2006" xmlns:p14="http://schemas.microsoft.com/office/powerpoint/2010/main">
    <mc:Choice Requires="p14">
      <p:transition spd="slow" p14:dur="2000" advTm="1513"/>
    </mc:Choice>
    <mc:Fallback xmlns="">
      <p:transition spd="slow" advTm="1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42" presetClass="path" presetSubtype="0" accel="50000" decel="50000" fill="hold" nodeType="withEffect">
                                  <p:stCondLst>
                                    <p:cond delay="0"/>
                                  </p:stCondLst>
                                  <p:childTnLst>
                                    <p:animMotion origin="layout" path="M 0 0 L 0 0.25 E" pathEditMode="relative" ptsTypes="">
                                      <p:cBhvr>
                                        <p:cTn id="8" dur="250" fill="hold"/>
                                        <p:tgtEl>
                                          <p:spTgt spid="63"/>
                                        </p:tgtEl>
                                        <p:attrNameLst>
                                          <p:attrName>ppt_x</p:attrName>
                                          <p:attrName>ppt_y</p:attrName>
                                        </p:attrNameLst>
                                      </p:cBhvr>
                                    </p:animMotion>
                                  </p:childTnLst>
                                </p:cTn>
                              </p:par>
                              <p:par>
                                <p:cTn id="9" presetID="42" presetClass="path" presetSubtype="0" accel="50000" decel="50000" fill="hold" nodeType="withEffect">
                                  <p:stCondLst>
                                    <p:cond delay="0"/>
                                  </p:stCondLst>
                                  <p:childTnLst>
                                    <p:animMotion origin="layout" path="M 0 0 L 0 0.25 E" pathEditMode="relative" ptsTypes="">
                                      <p:cBhvr>
                                        <p:cTn id="10" dur="250" fill="hold"/>
                                        <p:tgtEl>
                                          <p:spTgt spid="82"/>
                                        </p:tgtEl>
                                        <p:attrNameLst>
                                          <p:attrName>ppt_x</p:attrName>
                                          <p:attrName>ppt_y</p:attrName>
                                        </p:attrNameLst>
                                      </p:cBhvr>
                                    </p:animMotion>
                                  </p:childTnLst>
                                </p:cTn>
                              </p:par>
                              <p:par>
                                <p:cTn id="11" presetID="1" presetClass="exit" presetSubtype="0" fill="hold" nodeType="withEffect">
                                  <p:stCondLst>
                                    <p:cond delay="0"/>
                                  </p:stCondLst>
                                  <p:childTnLst>
                                    <p:set>
                                      <p:cBhvr>
                                        <p:cTn id="12" dur="1" fill="hold">
                                          <p:stCondLst>
                                            <p:cond delay="0"/>
                                          </p:stCondLst>
                                        </p:cTn>
                                        <p:tgtEl>
                                          <p:spTgt spid="9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1"/>
                                        </p:tgtEl>
                                        <p:attrNameLst>
                                          <p:attrName>style.visibility</p:attrName>
                                        </p:attrNameLst>
                                      </p:cBhvr>
                                      <p:to>
                                        <p:strVal val="hidden"/>
                                      </p:to>
                                    </p:set>
                                  </p:childTnLst>
                                </p:cTn>
                              </p:par>
                              <p:par>
                                <p:cTn id="15" presetID="42" presetClass="path" presetSubtype="0" accel="50000" decel="50000" fill="hold" nodeType="withEffect">
                                  <p:stCondLst>
                                    <p:cond delay="0"/>
                                  </p:stCondLst>
                                  <p:childTnLst>
                                    <p:animMotion origin="layout" path="M 0 0 L 0 0.25 E" pathEditMode="relative" ptsTypes="">
                                      <p:cBhvr>
                                        <p:cTn id="16" dur="250" fill="hold"/>
                                        <p:tgtEl>
                                          <p:spTgt spid="92"/>
                                        </p:tgtEl>
                                        <p:attrNameLst>
                                          <p:attrName>ppt_x</p:attrName>
                                          <p:attrName>ppt_y</p:attrName>
                                        </p:attrNameLst>
                                      </p:cBhvr>
                                    </p:animMotion>
                                  </p:childTnLst>
                                </p:cTn>
                              </p:par>
                              <p:par>
                                <p:cTn id="17" presetID="42" presetClass="path" presetSubtype="0" accel="50000" decel="50000" fill="hold" grpId="0" nodeType="withEffect">
                                  <p:stCondLst>
                                    <p:cond delay="0"/>
                                  </p:stCondLst>
                                  <p:childTnLst>
                                    <p:animMotion origin="layout" path="M 1.62037E-6 -3.98148E-6 L -0.14207 0.18131 " pathEditMode="relative" rAng="0" ptsTypes="AA">
                                      <p:cBhvr>
                                        <p:cTn id="18" dur="250" fill="hold"/>
                                        <p:tgtEl>
                                          <p:spTgt spid="71"/>
                                        </p:tgtEl>
                                        <p:attrNameLst>
                                          <p:attrName>ppt_x</p:attrName>
                                          <p:attrName>ppt_y</p:attrName>
                                        </p:attrNameLst>
                                      </p:cBhvr>
                                      <p:rCtr x="-7104" y="9063"/>
                                    </p:animMotion>
                                  </p:childTnLst>
                                </p:cTn>
                              </p:par>
                              <p:par>
                                <p:cTn id="19" presetID="10" presetClass="exit" presetSubtype="0" fill="hold" grpId="0" nodeType="withEffect">
                                  <p:stCondLst>
                                    <p:cond delay="0"/>
                                  </p:stCondLst>
                                  <p:childTnLst>
                                    <p:animEffect transition="out" filter="fade">
                                      <p:cBhvr>
                                        <p:cTn id="20" dur="100"/>
                                        <p:tgtEl>
                                          <p:spTgt spid="70"/>
                                        </p:tgtEl>
                                      </p:cBhvr>
                                    </p:animEffect>
                                    <p:set>
                                      <p:cBhvr>
                                        <p:cTn id="21" dur="1" fill="hold">
                                          <p:stCondLst>
                                            <p:cond delay="99"/>
                                          </p:stCondLst>
                                        </p:cTn>
                                        <p:tgtEl>
                                          <p:spTgt spid="7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
                                        <p:tgtEl>
                                          <p:spTgt spid="75"/>
                                        </p:tgtEl>
                                      </p:cBhvr>
                                    </p:animEffect>
                                    <p:set>
                                      <p:cBhvr>
                                        <p:cTn id="24" dur="1" fill="hold">
                                          <p:stCondLst>
                                            <p:cond delay="99"/>
                                          </p:stCondLst>
                                        </p:cTn>
                                        <p:tgtEl>
                                          <p:spTgt spid="75"/>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fade">
                                      <p:cBhvr>
                                        <p:cTn id="27" dur="250"/>
                                        <p:tgtEl>
                                          <p:spTgt spid="9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20"/>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 presetClass="exit" presetSubtype="0" fill="hold" nodeType="withEffect">
                                  <p:stCondLst>
                                    <p:cond delay="0"/>
                                  </p:stCondLst>
                                  <p:childTnLst>
                                    <p:set>
                                      <p:cBhvr>
                                        <p:cTn id="34" dur="1" fill="hold">
                                          <p:stCondLst>
                                            <p:cond delay="0"/>
                                          </p:stCondLst>
                                        </p:cTn>
                                        <p:tgtEl>
                                          <p:spTgt spid="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8"/>
                </p:tgtEl>
              </p:cMediaNode>
            </p:audio>
          </p:childTnLst>
        </p:cTn>
      </p:par>
    </p:tnLst>
    <p:bldLst>
      <p:bldP spid="97" grpId="0" animBg="1"/>
      <p:bldP spid="70" grpId="0" animBg="1"/>
      <p:bldP spid="71" grpId="0"/>
      <p:bldP spid="1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2|0.8|1.3|1.5|2|2.8|1.2|1.5"/>
</p:tagLst>
</file>

<file path=ppt/tags/tag10.xml><?xml version="1.0" encoding="utf-8"?>
<p:tagLst xmlns:a="http://schemas.openxmlformats.org/drawingml/2006/main" xmlns:r="http://schemas.openxmlformats.org/officeDocument/2006/relationships" xmlns:p="http://schemas.openxmlformats.org/presentationml/2006/main">
  <p:tag name="TIMING" val="|4.8|2.4"/>
</p:tagLst>
</file>

<file path=ppt/tags/tag11.xml><?xml version="1.0" encoding="utf-8"?>
<p:tagLst xmlns:a="http://schemas.openxmlformats.org/drawingml/2006/main" xmlns:r="http://schemas.openxmlformats.org/officeDocument/2006/relationships" xmlns:p="http://schemas.openxmlformats.org/presentationml/2006/main">
  <p:tag name="TIMING" val="|6.3|6.9|2.8|7|2.5|5.4|3.7"/>
</p:tagLst>
</file>

<file path=ppt/tags/tag12.xml><?xml version="1.0" encoding="utf-8"?>
<p:tagLst xmlns:a="http://schemas.openxmlformats.org/drawingml/2006/main" xmlns:r="http://schemas.openxmlformats.org/officeDocument/2006/relationships" xmlns:p="http://schemas.openxmlformats.org/presentationml/2006/main">
  <p:tag name="TIMING" val="|11.6|2.8|5|2"/>
</p:tagLst>
</file>

<file path=ppt/tags/tag13.xml><?xml version="1.0" encoding="utf-8"?>
<p:tagLst xmlns:a="http://schemas.openxmlformats.org/drawingml/2006/main" xmlns:r="http://schemas.openxmlformats.org/officeDocument/2006/relationships" xmlns:p="http://schemas.openxmlformats.org/presentationml/2006/main">
  <p:tag name="TIMING" val="|6|3.8|4.6"/>
</p:tagLst>
</file>

<file path=ppt/tags/tag14.xml><?xml version="1.0" encoding="utf-8"?>
<p:tagLst xmlns:a="http://schemas.openxmlformats.org/drawingml/2006/main" xmlns:r="http://schemas.openxmlformats.org/officeDocument/2006/relationships" xmlns:p="http://schemas.openxmlformats.org/presentationml/2006/main">
  <p:tag name="TIMING" val="|8"/>
</p:tagLst>
</file>

<file path=ppt/tags/tag15.xml><?xml version="1.0" encoding="utf-8"?>
<p:tagLst xmlns:a="http://schemas.openxmlformats.org/drawingml/2006/main" xmlns:r="http://schemas.openxmlformats.org/officeDocument/2006/relationships" xmlns:p="http://schemas.openxmlformats.org/presentationml/2006/main">
  <p:tag name="TIMING" val="|3.3|6.4|0.9|3.7"/>
</p:tagLst>
</file>

<file path=ppt/tags/tag16.xml><?xml version="1.0" encoding="utf-8"?>
<p:tagLst xmlns:a="http://schemas.openxmlformats.org/drawingml/2006/main" xmlns:r="http://schemas.openxmlformats.org/officeDocument/2006/relationships" xmlns:p="http://schemas.openxmlformats.org/presentationml/2006/main">
  <p:tag name="TIMING" val="|2.8|3.4|2.9|2.3|4.4"/>
</p:tagLst>
</file>

<file path=ppt/tags/tag17.xml><?xml version="1.0" encoding="utf-8"?>
<p:tagLst xmlns:a="http://schemas.openxmlformats.org/drawingml/2006/main" xmlns:r="http://schemas.openxmlformats.org/officeDocument/2006/relationships" xmlns:p="http://schemas.openxmlformats.org/presentationml/2006/main">
  <p:tag name="TIMING" val="|9.6|1|2.9|8.1"/>
</p:tagLst>
</file>

<file path=ppt/tags/tag18.xml><?xml version="1.0" encoding="utf-8"?>
<p:tagLst xmlns:a="http://schemas.openxmlformats.org/drawingml/2006/main" xmlns:r="http://schemas.openxmlformats.org/officeDocument/2006/relationships" xmlns:p="http://schemas.openxmlformats.org/presentationml/2006/main">
  <p:tag name="TIMING" val="|3.5"/>
</p:tagLst>
</file>

<file path=ppt/tags/tag19.xml><?xml version="1.0" encoding="utf-8"?>
<p:tagLst xmlns:a="http://schemas.openxmlformats.org/drawingml/2006/main" xmlns:r="http://schemas.openxmlformats.org/officeDocument/2006/relationships" xmlns:p="http://schemas.openxmlformats.org/presentationml/2006/main">
  <p:tag name="TIMING" val="|4.7|4.4|2.5"/>
</p:tagLst>
</file>

<file path=ppt/tags/tag2.xml><?xml version="1.0" encoding="utf-8"?>
<p:tagLst xmlns:a="http://schemas.openxmlformats.org/drawingml/2006/main" xmlns:r="http://schemas.openxmlformats.org/officeDocument/2006/relationships" xmlns:p="http://schemas.openxmlformats.org/presentationml/2006/main">
  <p:tag name="TIMING" val="|4.2|2|1.5|7.5|1.7|2.1"/>
</p:tagLst>
</file>

<file path=ppt/tags/tag20.xml><?xml version="1.0" encoding="utf-8"?>
<p:tagLst xmlns:a="http://schemas.openxmlformats.org/drawingml/2006/main" xmlns:r="http://schemas.openxmlformats.org/officeDocument/2006/relationships" xmlns:p="http://schemas.openxmlformats.org/presentationml/2006/main">
  <p:tag name="TIMING" val="|8.8|3.1"/>
</p:tagLst>
</file>

<file path=ppt/tags/tag3.xml><?xml version="1.0" encoding="utf-8"?>
<p:tagLst xmlns:a="http://schemas.openxmlformats.org/drawingml/2006/main" xmlns:r="http://schemas.openxmlformats.org/officeDocument/2006/relationships" xmlns:p="http://schemas.openxmlformats.org/presentationml/2006/main">
  <p:tag name="TIMING" val="|3.7|2.5|2.2|2.1|2.8"/>
</p:tagLst>
</file>

<file path=ppt/tags/tag4.xml><?xml version="1.0" encoding="utf-8"?>
<p:tagLst xmlns:a="http://schemas.openxmlformats.org/drawingml/2006/main" xmlns:r="http://schemas.openxmlformats.org/officeDocument/2006/relationships" xmlns:p="http://schemas.openxmlformats.org/presentationml/2006/main">
  <p:tag name="TIMING" val="|4.5"/>
</p:tagLst>
</file>

<file path=ppt/tags/tag5.xml><?xml version="1.0" encoding="utf-8"?>
<p:tagLst xmlns:a="http://schemas.openxmlformats.org/drawingml/2006/main" xmlns:r="http://schemas.openxmlformats.org/officeDocument/2006/relationships" xmlns:p="http://schemas.openxmlformats.org/presentationml/2006/main">
  <p:tag name="TIMING" val="|2.9|1.5|1.2"/>
</p:tagLst>
</file>

<file path=ppt/tags/tag6.xml><?xml version="1.0" encoding="utf-8"?>
<p:tagLst xmlns:a="http://schemas.openxmlformats.org/drawingml/2006/main" xmlns:r="http://schemas.openxmlformats.org/officeDocument/2006/relationships" xmlns:p="http://schemas.openxmlformats.org/presentationml/2006/main">
  <p:tag name="TIMING" val="|3|2"/>
</p:tagLst>
</file>

<file path=ppt/tags/tag7.xml><?xml version="1.0" encoding="utf-8"?>
<p:tagLst xmlns:a="http://schemas.openxmlformats.org/drawingml/2006/main" xmlns:r="http://schemas.openxmlformats.org/officeDocument/2006/relationships" xmlns:p="http://schemas.openxmlformats.org/presentationml/2006/main">
  <p:tag name="TIMING" val="|4|3.4|4.4|3|1.9|1.3|6.7|3.3"/>
</p:tagLst>
</file>

<file path=ppt/tags/tag8.xml><?xml version="1.0" encoding="utf-8"?>
<p:tagLst xmlns:a="http://schemas.openxmlformats.org/drawingml/2006/main" xmlns:r="http://schemas.openxmlformats.org/officeDocument/2006/relationships" xmlns:p="http://schemas.openxmlformats.org/presentationml/2006/main">
  <p:tag name="TIMING" val="|3.2|5.6"/>
</p:tagLst>
</file>

<file path=ppt/tags/tag9.xml><?xml version="1.0" encoding="utf-8"?>
<p:tagLst xmlns:a="http://schemas.openxmlformats.org/drawingml/2006/main" xmlns:r="http://schemas.openxmlformats.org/officeDocument/2006/relationships" xmlns:p="http://schemas.openxmlformats.org/presentationml/2006/main">
  <p:tag name="TIMING" val="|2.7|9.7|1.6|2.6|3.8|12.3|2.6|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28757</TotalTime>
  <Words>2350</Words>
  <Application>Microsoft Macintosh PowerPoint</Application>
  <PresentationFormat>Widescreen</PresentationFormat>
  <Paragraphs>379</Paragraphs>
  <Slides>29</Slides>
  <Notes>29</Notes>
  <HiddenSlides>0</HiddenSlides>
  <MMClips>29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Bradley Hand</vt:lpstr>
      <vt:lpstr>Calibri</vt:lpstr>
      <vt:lpstr>Calibri Light</vt:lpstr>
      <vt:lpstr>Cambria Math</vt:lpstr>
      <vt:lpstr>Helvetica</vt:lpstr>
      <vt:lpstr>Helvetica Light</vt:lpstr>
      <vt:lpstr>Helvetica Light</vt:lpstr>
      <vt:lpstr>Office Theme</vt:lpstr>
      <vt:lpstr>Customizing Text-to-Image Models with a Single Image Pair</vt:lpstr>
      <vt:lpstr>Large-Scale Text-to-Image Models</vt:lpstr>
      <vt:lpstr>Model Customization</vt:lpstr>
      <vt:lpstr>PowerPoint Presentation</vt:lpstr>
      <vt:lpstr>Style is ambiguous with only stylized images</vt:lpstr>
      <vt:lpstr>PowerPoint Presentation</vt:lpstr>
      <vt:lpstr>PowerPoint Presentation</vt:lpstr>
      <vt:lpstr>PowerPoint Presentation</vt:lpstr>
      <vt:lpstr>PowerPoint Presentation</vt:lpstr>
      <vt:lpstr>Solution: Learn Stylistic Difference From Image Pair! </vt:lpstr>
      <vt:lpstr>PowerPoint Presentation</vt:lpstr>
      <vt:lpstr>Standard Customization Step</vt:lpstr>
      <vt:lpstr>PowerPoint Presentation</vt:lpstr>
      <vt:lpstr>Our Customization Step</vt:lpstr>
      <vt:lpstr>Inference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vt:lpstr>
      <vt:lpstr>Prior and Concurrent Works</vt:lpstr>
      <vt:lpstr>Comparisons: Optimization-Based Methods </vt:lpstr>
      <vt:lpstr>PowerPoint Presentation</vt:lpstr>
      <vt:lpstr>Real Image Editing</vt:lpstr>
      <vt:lpstr>Limitations</vt:lpstr>
      <vt:lpstr>Thanks!!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Customizing Text-to-Image Models with a Single Image Pair</dc:title>
  <dc:creator>Maxwell Jones</dc:creator>
  <cp:lastModifiedBy>Maxwell Jones</cp:lastModifiedBy>
  <cp:revision>28</cp:revision>
  <dcterms:created xsi:type="dcterms:W3CDTF">2024-01-30T16:52:30Z</dcterms:created>
  <dcterms:modified xsi:type="dcterms:W3CDTF">2024-12-04T01:50:27Z</dcterms:modified>
</cp:coreProperties>
</file>